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9" r:id="rId4"/>
    <p:sldId id="261" r:id="rId5"/>
    <p:sldId id="262" r:id="rId6"/>
    <p:sldId id="263" r:id="rId7"/>
    <p:sldId id="266" r:id="rId8"/>
    <p:sldId id="281" r:id="rId9"/>
    <p:sldId id="282" r:id="rId10"/>
    <p:sldId id="283" r:id="rId11"/>
    <p:sldId id="287" r:id="rId12"/>
    <p:sldId id="288" r:id="rId13"/>
    <p:sldId id="280" r:id="rId14"/>
    <p:sldId id="267" r:id="rId15"/>
    <p:sldId id="279" r:id="rId16"/>
    <p:sldId id="271" r:id="rId17"/>
    <p:sldId id="270" r:id="rId18"/>
    <p:sldId id="272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322" r:id="rId27"/>
    <p:sldId id="323" r:id="rId28"/>
    <p:sldId id="324" r:id="rId29"/>
    <p:sldId id="325" r:id="rId30"/>
    <p:sldId id="296" r:id="rId31"/>
    <p:sldId id="297" r:id="rId32"/>
    <p:sldId id="298" r:id="rId33"/>
    <p:sldId id="299" r:id="rId34"/>
    <p:sldId id="326" r:id="rId35"/>
    <p:sldId id="300" r:id="rId36"/>
    <p:sldId id="327" r:id="rId37"/>
    <p:sldId id="301" r:id="rId38"/>
    <p:sldId id="328" r:id="rId39"/>
    <p:sldId id="302" r:id="rId40"/>
    <p:sldId id="305" r:id="rId41"/>
    <p:sldId id="306" r:id="rId42"/>
    <p:sldId id="307" r:id="rId43"/>
    <p:sldId id="308" r:id="rId44"/>
    <p:sldId id="309" r:id="rId45"/>
    <p:sldId id="310" r:id="rId46"/>
    <p:sldId id="318" r:id="rId47"/>
    <p:sldId id="31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_intro" id="{B6A54F02-5D70-4611-9611-05BD147C58E4}">
          <p14:sldIdLst>
            <p14:sldId id="256"/>
          </p14:sldIdLst>
        </p14:section>
        <p14:section name="00_관련이론" id="{DFF5BD90-E33E-46A4-8080-5799AF6415CC}">
          <p14:sldIdLst>
            <p14:sldId id="268"/>
            <p14:sldId id="269"/>
            <p14:sldId id="261"/>
            <p14:sldId id="262"/>
            <p14:sldId id="263"/>
            <p14:sldId id="266"/>
            <p14:sldId id="281"/>
            <p14:sldId id="282"/>
            <p14:sldId id="283"/>
            <p14:sldId id="287"/>
            <p14:sldId id="288"/>
            <p14:sldId id="280"/>
            <p14:sldId id="267"/>
            <p14:sldId id="279"/>
            <p14:sldId id="271"/>
            <p14:sldId id="270"/>
            <p14:sldId id="272"/>
          </p14:sldIdLst>
        </p14:section>
        <p14:section name="01_Introduction" id="{155A64AE-C206-4B43-8974-985B2F93519E}">
          <p14:sldIdLst>
            <p14:sldId id="289"/>
            <p14:sldId id="290"/>
            <p14:sldId id="291"/>
            <p14:sldId id="292"/>
            <p14:sldId id="293"/>
          </p14:sldIdLst>
        </p14:section>
        <p14:section name="02_section" id="{910AA3D0-63F6-4086-B832-16275532C078}">
          <p14:sldIdLst>
            <p14:sldId id="294"/>
            <p14:sldId id="295"/>
            <p14:sldId id="322"/>
            <p14:sldId id="323"/>
            <p14:sldId id="324"/>
            <p14:sldId id="325"/>
            <p14:sldId id="296"/>
            <p14:sldId id="297"/>
            <p14:sldId id="298"/>
            <p14:sldId id="299"/>
            <p14:sldId id="326"/>
            <p14:sldId id="300"/>
            <p14:sldId id="327"/>
          </p14:sldIdLst>
        </p14:section>
        <p14:section name="03_section" id="{0E11E504-6575-4B02-A7F7-6493F0D71FAE}">
          <p14:sldIdLst>
            <p14:sldId id="301"/>
            <p14:sldId id="328"/>
            <p14:sldId id="302"/>
            <p14:sldId id="305"/>
          </p14:sldIdLst>
        </p14:section>
        <p14:section name="04_section" id="{80BF3CAE-C4AA-4D49-9599-4D99529534B4}">
          <p14:sldIdLst>
            <p14:sldId id="306"/>
            <p14:sldId id="307"/>
            <p14:sldId id="308"/>
            <p14:sldId id="309"/>
            <p14:sldId id="310"/>
          </p14:sldIdLst>
        </p14:section>
        <p14:section name="05_section" id="{EB0F7EA5-E217-41E5-88DE-117FB07D8F90}">
          <p14:sldIdLst>
            <p14:sldId id="318"/>
          </p14:sldIdLst>
        </p14:section>
        <p14:section name="06_section" id="{7619227B-43D5-4835-86DF-507C229A5207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1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1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2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1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8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3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7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92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9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8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C1A8-B1A8-447A-BB56-A4ED623CDD0F}" type="datetimeFigureOut">
              <a:rPr lang="ko-KR" altLang="en-US" smtClean="0"/>
              <a:t>2018-01-05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5473-4CF6-41A8-8563-9A1386B0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6.bin"/><Relationship Id="rId3" Type="http://schemas.openxmlformats.org/officeDocument/2006/relationships/image" Target="../media/image2.png"/><Relationship Id="rId21" Type="http://schemas.openxmlformats.org/officeDocument/2006/relationships/image" Target="../media/image35.wmf"/><Relationship Id="rId7" Type="http://schemas.openxmlformats.org/officeDocument/2006/relationships/image" Target="../media/image15.pn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11" Type="http://schemas.openxmlformats.org/officeDocument/2006/relationships/image" Target="../media/image30.wmf"/><Relationship Id="rId24" Type="http://schemas.openxmlformats.org/officeDocument/2006/relationships/image" Target="../media/image37.png"/><Relationship Id="rId5" Type="http://schemas.openxmlformats.org/officeDocument/2006/relationships/image" Target="../media/image14.png"/><Relationship Id="rId15" Type="http://schemas.openxmlformats.org/officeDocument/2006/relationships/image" Target="../media/image32.wmf"/><Relationship Id="rId23" Type="http://schemas.openxmlformats.org/officeDocument/2006/relationships/image" Target="../media/image36.w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34.wmf"/><Relationship Id="rId4" Type="http://schemas.openxmlformats.org/officeDocument/2006/relationships/image" Target="../media/image13.png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A%B8%B0%EB%8C%93%EA%B0%92_%EC%B5%9C%EB%8C%80%ED%99%94_%EC%95%8C%EA%B3%A0%EB%A6%AC%EC%A6%9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%EC%8B%9C%EA%B0%84%EC%B0%A8_%ED%95%99%EC%8A%B5" TargetMode="External"/><Relationship Id="rId5" Type="http://schemas.openxmlformats.org/officeDocument/2006/relationships/hyperlink" Target="http://dsba.korea.ac.kr/wp/wp-content/seminar/Pattern%20recognition/%EA%B0%80%EC%9A%B0%EC%8B%9C%EC%95%88%20%ED%98%BC%ED%95%A9%20%EB%AA%A8%ED%98%95.pdf" TargetMode="External"/><Relationship Id="rId4" Type="http://schemas.openxmlformats.org/officeDocument/2006/relationships/hyperlink" Target="https://ko.wikipedia.org/wiki/%EC%9D%80%EB%8B%89_%EB%A7%88%EB%A5%B4%EC%BD%94%ED%94%84_%EB%AA%A8%EB%8D%B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xforge.org/home/docs/faq/faq/what-is-the-different-between-a-monophone-and-a-tripho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27ADD7B-F1D0-4455-9C68-BD67FBA1D80F}"/>
              </a:ext>
            </a:extLst>
          </p:cNvPr>
          <p:cNvGrpSpPr/>
          <p:nvPr/>
        </p:nvGrpSpPr>
        <p:grpSpPr>
          <a:xfrm>
            <a:off x="1489428" y="1024401"/>
            <a:ext cx="6165145" cy="1725981"/>
            <a:chOff x="1451585" y="1024401"/>
            <a:chExt cx="6165145" cy="1725981"/>
          </a:xfrm>
        </p:grpSpPr>
        <p:pic>
          <p:nvPicPr>
            <p:cNvPr id="1028" name="Picture 4" descr="oreo에 대한 이미지 검색결과">
              <a:extLst>
                <a:ext uri="{FF2B5EF4-FFF2-40B4-BE49-F238E27FC236}">
                  <a16:creationId xmlns:a16="http://schemas.microsoft.com/office/drawing/2014/main" id="{9DB71153-F03C-42E9-9415-62340D835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585" y="1024401"/>
              <a:ext cx="1725981" cy="172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756969-D5C7-4CA1-AE55-E2E8A183ED02}"/>
                </a:ext>
              </a:extLst>
            </p:cNvPr>
            <p:cNvSpPr txBox="1"/>
            <p:nvPr/>
          </p:nvSpPr>
          <p:spPr>
            <a:xfrm>
              <a:off x="3177566" y="1426943"/>
              <a:ext cx="443916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dirty="0"/>
                <a:t>~ </a:t>
              </a:r>
              <a:r>
                <a:rPr lang="en-US" altLang="ko-KR" sz="8000" b="1" dirty="0" err="1">
                  <a:solidFill>
                    <a:srgbClr val="FF0000"/>
                  </a:solidFill>
                </a:rPr>
                <a:t>Keras</a:t>
              </a:r>
              <a:r>
                <a:rPr lang="en-US" altLang="ko-KR" sz="8000" b="1" dirty="0" err="1"/>
                <a:t>tra</a:t>
              </a:r>
              <a:endParaRPr lang="ko-KR" altLang="en-US" sz="80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0F4457-DF30-4B3B-9B89-9F96E51499C2}"/>
              </a:ext>
            </a:extLst>
          </p:cNvPr>
          <p:cNvSpPr txBox="1"/>
          <p:nvPr/>
        </p:nvSpPr>
        <p:spPr>
          <a:xfrm>
            <a:off x="6810375" y="242887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-</a:t>
            </a:r>
            <a:r>
              <a:rPr lang="en-US" altLang="ko-KR" sz="1200"/>
              <a:t> </a:t>
            </a:r>
            <a:r>
              <a:rPr lang="ko-KR" altLang="en-US" sz="1200"/>
              <a:t>논문 </a:t>
            </a:r>
            <a:r>
              <a:rPr lang="ko-KR" altLang="en-US" sz="1200" dirty="0"/>
              <a:t>맛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D94C1-2E10-4960-96CC-5DF6A3D84260}"/>
              </a:ext>
            </a:extLst>
          </p:cNvPr>
          <p:cNvSpPr txBox="1"/>
          <p:nvPr/>
        </p:nvSpPr>
        <p:spPr>
          <a:xfrm>
            <a:off x="6721716" y="5426766"/>
            <a:ext cx="1582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/>
              <a:t>김승욱</a:t>
            </a:r>
            <a:endParaRPr lang="en-US" altLang="ko-KR" sz="2400" dirty="0"/>
          </a:p>
          <a:p>
            <a:pPr algn="r"/>
            <a:r>
              <a:rPr lang="en-US" altLang="ko-KR" sz="2400"/>
              <a:t>2017.01.06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57F01-FFBC-4AF5-BE79-72AC8DF3785C}"/>
              </a:ext>
            </a:extLst>
          </p:cNvPr>
          <p:cNvSpPr txBox="1"/>
          <p:nvPr/>
        </p:nvSpPr>
        <p:spPr>
          <a:xfrm>
            <a:off x="1247917" y="3686175"/>
            <a:ext cx="6503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2000" b="1">
                <a:latin typeface="Arial Black" panose="020B0A04020102020204" pitchFamily="34" charset="0"/>
              </a:rPr>
              <a:t>Deep Neural Networks for Acoustic Modeling</a:t>
            </a:r>
          </a:p>
          <a:p>
            <a:pPr algn="ctr" latinLnBrk="1"/>
            <a:r>
              <a:rPr lang="en-US" altLang="ko-KR" sz="2000" b="1">
                <a:latin typeface="Arial Black" panose="020B0A04020102020204" pitchFamily="34" charset="0"/>
              </a:rPr>
              <a:t>in Speech Recognition</a:t>
            </a:r>
            <a:endParaRPr lang="ko-KR" altLang="ko-KR" sz="20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4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file7.uf.tistory.com/image/2403D53A5454CB7007BDD3">
            <a:extLst>
              <a:ext uri="{FF2B5EF4-FFF2-40B4-BE49-F238E27FC236}">
                <a16:creationId xmlns:a16="http://schemas.microsoft.com/office/drawing/2014/main" id="{78040D88-A310-470C-B688-9D99392B4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66" y="2588970"/>
            <a:ext cx="6251863" cy="388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55A768D-FE86-4D99-B743-C784AD9AE665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6" name="모서리가 둥근 직사각형 70">
              <a:extLst>
                <a:ext uri="{FF2B5EF4-FFF2-40B4-BE49-F238E27FC236}">
                  <a16:creationId xmlns:a16="http://schemas.microsoft.com/office/drawing/2014/main" id="{FC1C004E-BD40-45F1-BFEE-959443EC3943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7FD78-1B8D-4868-9B16-2D27F65D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17CC63-00FF-4690-B2DA-7CA354CDE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C7772B-A2C5-4762-A4A2-366B5659AF36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스펙토그램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(spectrogram)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예시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CA5512-AE1F-4120-8333-7748F20EB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BE4A12-61AC-4226-BE0A-E70CF818394D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android oreo에 대한 이미지 검색결과">
            <a:extLst>
              <a:ext uri="{FF2B5EF4-FFF2-40B4-BE49-F238E27FC236}">
                <a16:creationId xmlns:a16="http://schemas.microsoft.com/office/drawing/2014/main" id="{925F5576-B99E-4868-B544-822021570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6D2A85-46ED-4150-8F9E-AB5E2F7ADA2A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1D20FBC-A771-48E1-BEA5-6D9B4A45E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04157"/>
              </p:ext>
            </p:extLst>
          </p:nvPr>
        </p:nvGraphicFramePr>
        <p:xfrm>
          <a:off x="503321" y="1758892"/>
          <a:ext cx="7849987" cy="596814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814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손실 음원의 스펙토그램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※ 64kbps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음원은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11kHz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컷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128kbps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- 16kHz, 192kbps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- 19kHz, 320kbps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- 20kHz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B783B-08F4-4EFB-9265-3EC0BE827F3E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BCC8C7CC-AA45-483A-BFF1-599E5F0EA42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637464-37E3-4D2F-88E0-4FD51C0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23F84E-1893-4321-8029-08A433FF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C953E-77EA-4D4C-A3C5-5DF057B18BD4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선형 예측 계수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(Linear Predictive Coding)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기술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C3A5AA-653D-4036-80D0-637B5222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449EDC-D92C-4F5A-9FBD-241B56A42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734249"/>
              </p:ext>
            </p:extLst>
          </p:nvPr>
        </p:nvGraphicFramePr>
        <p:xfrm>
          <a:off x="503321" y="4171219"/>
          <a:ext cx="7849987" cy="353155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155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현재 신호와 과거 신호의 누적된 추정치의 오차는 다음의 식과 같다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693BC6E-9637-4215-A522-880C1C7CC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4205" y="2545229"/>
            <a:ext cx="3515591" cy="891886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A42708D-9B3B-442E-B355-93A6EA0CD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588488"/>
              </p:ext>
            </p:extLst>
          </p:nvPr>
        </p:nvGraphicFramePr>
        <p:xfrm>
          <a:off x="503321" y="1758891"/>
          <a:ext cx="7849987" cy="791439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1439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시간 영역 분석 방법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가정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파형은 과거 값과 가중치의 곱을 합하여 추정 가능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전달 특성 필터는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All-pole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모델을 사용하여 다음과 같은 차분 방정식의 형태로 나타낼 수 있음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8AC974-4B7E-4587-9B4E-C4E5CDEF2465}"/>
              </a:ext>
            </a:extLst>
          </p:cNvPr>
          <p:cNvCxnSpPr/>
          <p:nvPr/>
        </p:nvCxnSpPr>
        <p:spPr>
          <a:xfrm>
            <a:off x="2950585" y="3152775"/>
            <a:ext cx="5282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E3A3D4F-FC8D-4EA9-A914-ED600DD25CF1}"/>
              </a:ext>
            </a:extLst>
          </p:cNvPr>
          <p:cNvCxnSpPr/>
          <p:nvPr/>
        </p:nvCxnSpPr>
        <p:spPr>
          <a:xfrm>
            <a:off x="3922135" y="3152775"/>
            <a:ext cx="5282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1CC28E-4CC9-48F1-AC47-17D1C38BDAAC}"/>
              </a:ext>
            </a:extLst>
          </p:cNvPr>
          <p:cNvSpPr txBox="1"/>
          <p:nvPr/>
        </p:nvSpPr>
        <p:spPr>
          <a:xfrm>
            <a:off x="2814205" y="31410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출력신호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9EB2E1-552B-401C-96F6-A4711EE34300}"/>
              </a:ext>
            </a:extLst>
          </p:cNvPr>
          <p:cNvSpPr txBox="1"/>
          <p:nvPr/>
        </p:nvSpPr>
        <p:spPr>
          <a:xfrm>
            <a:off x="3795280" y="31410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입력신호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2774753-F48C-4DAE-836D-12D7BEB1C265}"/>
              </a:ext>
            </a:extLst>
          </p:cNvPr>
          <p:cNvCxnSpPr/>
          <p:nvPr/>
        </p:nvCxnSpPr>
        <p:spPr>
          <a:xfrm>
            <a:off x="3814569" y="3640829"/>
            <a:ext cx="10293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78A97B-693B-4141-81CA-E7169665512B}"/>
              </a:ext>
            </a:extLst>
          </p:cNvPr>
          <p:cNvSpPr txBox="1"/>
          <p:nvPr/>
        </p:nvSpPr>
        <p:spPr>
          <a:xfrm>
            <a:off x="3690624" y="362907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입력신호 가중치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AF1C296-98D1-4797-9F88-889328F416B5}"/>
              </a:ext>
            </a:extLst>
          </p:cNvPr>
          <p:cNvCxnSpPr>
            <a:cxnSpLocks/>
          </p:cNvCxnSpPr>
          <p:nvPr/>
        </p:nvCxnSpPr>
        <p:spPr>
          <a:xfrm rot="16200000">
            <a:off x="3550779" y="3383654"/>
            <a:ext cx="5282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49D1FEA-002A-48F7-AF63-D75020D78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921" y="4654556"/>
            <a:ext cx="3571875" cy="103822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D417F8-5CCA-40FF-A9DD-457DA1D34404}"/>
              </a:ext>
            </a:extLst>
          </p:cNvPr>
          <p:cNvCxnSpPr/>
          <p:nvPr/>
        </p:nvCxnSpPr>
        <p:spPr>
          <a:xfrm>
            <a:off x="5187518" y="3659513"/>
            <a:ext cx="1029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3FD0D2-20CD-433E-B288-AAF780BC19F8}"/>
              </a:ext>
            </a:extLst>
          </p:cNvPr>
          <p:cNvSpPr txBox="1"/>
          <p:nvPr/>
        </p:nvSpPr>
        <p:spPr>
          <a:xfrm>
            <a:off x="5063573" y="3647757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LPC</a:t>
            </a:r>
            <a:r>
              <a:rPr lang="ko-KR" altLang="en-US" sz="1200"/>
              <a:t> 계수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BD8579-1B5E-4972-936A-164BC47BA229}"/>
              </a:ext>
            </a:extLst>
          </p:cNvPr>
          <p:cNvCxnSpPr>
            <a:cxnSpLocks/>
          </p:cNvCxnSpPr>
          <p:nvPr/>
        </p:nvCxnSpPr>
        <p:spPr>
          <a:xfrm rot="16200000">
            <a:off x="4923728" y="3402338"/>
            <a:ext cx="5282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1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B783B-08F4-4EFB-9265-3EC0BE827F3E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BCC8C7CC-AA45-483A-BFF1-599E5F0EA42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637464-37E3-4D2F-88E0-4FD51C0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23F84E-1893-4321-8029-08A433FF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C953E-77EA-4D4C-A3C5-5DF057B18BD4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선형 예측 계수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(Linear Predictive Coding)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기술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C3A5AA-653D-4036-80D0-637B5222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FA42708D-9B3B-442E-B355-93A6EA0CD11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3321" y="3701990"/>
              <a:ext cx="7849987" cy="588037"/>
            </p:xfrm>
            <a:graphic>
              <a:graphicData uri="http://schemas.openxmlformats.org/drawingml/2006/table">
                <a:tbl>
                  <a:tblPr/>
                  <a:tblGrid>
                    <a:gridCol w="78499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88037">
                    <a:tc>
                      <a:txBody>
                        <a:bodyPr/>
                        <a:lstStyle/>
                        <a:p>
                          <a:pPr marL="294640" marR="0" indent="-294640" algn="just" fontAlgn="base" latinLnBrk="1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▶ 위 식을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에 대하여 편미분 하여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0</a:t>
                          </a: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이 되는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p</a:t>
                          </a: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개의 선형 연립방정식은 다음과 같다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.</a:t>
                          </a:r>
                        </a:p>
                        <a:p>
                          <a:pPr marL="294640" marR="0" indent="-294640" algn="just" fontAlgn="base" latinLnBrk="1">
                            <a:lnSpc>
                              <a:spcPct val="13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▶ 해당 연립 방정식의 해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200" b="0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를 구하는 것이 </a:t>
                          </a:r>
                          <a:r>
                            <a:rPr lang="en-US" altLang="ko-KR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LPC</a:t>
                          </a:r>
                          <a:r>
                            <a:rPr lang="ko-KR" altLang="en-US" sz="120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의 핵심</a:t>
                          </a:r>
                          <a:endParaRPr lang="en-US" altLang="ko-KR" sz="120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FA42708D-9B3B-442E-B355-93A6EA0CD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75926"/>
                  </p:ext>
                </p:extLst>
              </p:nvPr>
            </p:nvGraphicFramePr>
            <p:xfrm>
              <a:off x="503321" y="3701990"/>
              <a:ext cx="7849987" cy="588037"/>
            </p:xfrm>
            <a:graphic>
              <a:graphicData uri="http://schemas.openxmlformats.org/drawingml/2006/table">
                <a:tbl>
                  <a:tblPr/>
                  <a:tblGrid>
                    <a:gridCol w="78499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8803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31" b="-4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85FEF99-D90F-4B88-84F9-7EBFC1BA7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787" y="2319337"/>
            <a:ext cx="4924425" cy="1038225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006FC87-E577-4EAF-AF28-06F7A27B01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321" y="1758891"/>
          <a:ext cx="7849987" cy="376429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429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예측 오차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e(n)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대한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MSE(Mean square error) J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다음 식과 같다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D7DF4D97-926C-4507-A39F-159B0A73F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12" y="4471003"/>
            <a:ext cx="7423203" cy="716343"/>
          </a:xfrm>
          <a:prstGeom prst="rect">
            <a:avLst/>
          </a:prstGeom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CFCF966-F3D6-4F92-9C3F-135952D53F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319" y="5313504"/>
          <a:ext cx="7849987" cy="1049196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9196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연립 방정식의 해를 구하는 과정에서 보통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LPC Durbin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방법을 주로 사용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1)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구간 표본의 자기상관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(autocorrelation)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계산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2) LPC Durbin recursion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3) LPC-to-cepstral coefficient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변환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80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B783B-08F4-4EFB-9265-3EC0BE827F3E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BCC8C7CC-AA45-483A-BFF1-599E5F0EA42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637464-37E3-4D2F-88E0-4FD51C0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23F84E-1893-4321-8029-08A433FF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C953E-77EA-4D4C-A3C5-5DF057B18BD4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켑스트럼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(Cepstrum)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기술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C3A5AA-653D-4036-80D0-637B5222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449EDC-D92C-4F5A-9FBD-241B56A42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66545"/>
              </p:ext>
            </p:extLst>
          </p:nvPr>
        </p:nvGraphicFramePr>
        <p:xfrm>
          <a:off x="503321" y="1758891"/>
          <a:ext cx="7849987" cy="1075860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5860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주파수 영역 분석 방법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음성이 갖는 정보에서 스펙트럼 포락 정보와 세부 구조 정보 분리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일반적으로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inverse Fourier transform of the log-magnitude Fourier spectrum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지칭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※ FT → abs() → log → IFT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42" name="Picture 2" descr="관련 이미지">
            <a:extLst>
              <a:ext uri="{FF2B5EF4-FFF2-40B4-BE49-F238E27FC236}">
                <a16:creationId xmlns:a16="http://schemas.microsoft.com/office/drawing/2014/main" id="{E84C1D07-50DF-4D33-8AD2-014F6BD8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44" y="3022417"/>
            <a:ext cx="5683513" cy="3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ck icon에 대한 이미지 검색결과">
            <a:extLst>
              <a:ext uri="{FF2B5EF4-FFF2-40B4-BE49-F238E27FC236}">
                <a16:creationId xmlns:a16="http://schemas.microsoft.com/office/drawing/2014/main" id="{B69DADAF-14A1-490C-B6A0-EE15B8A3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84" y="5066563"/>
            <a:ext cx="527472" cy="4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C264AA-55EE-4916-B642-4380807C397A}"/>
              </a:ext>
            </a:extLst>
          </p:cNvPr>
          <p:cNvSpPr/>
          <p:nvPr/>
        </p:nvSpPr>
        <p:spPr>
          <a:xfrm>
            <a:off x="3353747" y="640733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https://en.wikipedia.org/wiki/File:Cepstrum_signal_analysis.png</a:t>
            </a:r>
          </a:p>
        </p:txBody>
      </p:sp>
    </p:spTree>
    <p:extLst>
      <p:ext uri="{BB962C8B-B14F-4D97-AF65-F5344CB8AC3E}">
        <p14:creationId xmlns:p14="http://schemas.microsoft.com/office/powerpoint/2010/main" val="298447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B783B-08F4-4EFB-9265-3EC0BE827F3E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BCC8C7CC-AA45-483A-BFF1-599E5F0EA42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637464-37E3-4D2F-88E0-4FD51C0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23F84E-1893-4321-8029-08A433FF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C953E-77EA-4D4C-A3C5-5DF057B18BD4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MFCC(Mel Frequency Cepstral Coefficient)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기술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C3A5AA-653D-4036-80D0-637B5222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449EDC-D92C-4F5A-9FBD-241B56A42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2482"/>
              </p:ext>
            </p:extLst>
          </p:nvPr>
        </p:nvGraphicFramePr>
        <p:xfrm>
          <a:off x="503321" y="1758891"/>
          <a:ext cx="7849987" cy="2209924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9924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전체 음성신호가 아닌 특정 구간의 스펙트럼 분석을 하여 그 특징을 추출하는 기법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저주파 대역에서는 민감하고 고주파 대역에서는 둔감한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mel scale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※ LFCC(Linear Frequency Cepstral Coefficient)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linear scale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사용하여 모든 주파수 대역에서 동일한 분해능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Hz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단위로 표현되는 물리적 주파수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mel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단위의 청각 인지적 음높이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변환하는 식은 다음과 같다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LPC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보다 잡음에 훨씬 강인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(robust)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20E6DABC-8B62-4FF0-ABFB-E027FB827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278" y="2925696"/>
            <a:ext cx="2401195" cy="6446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1AC8E1-C4AE-4EC5-826B-F6A20F6BE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8472" y="4080020"/>
            <a:ext cx="4677655" cy="2527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35495-3A88-4EEA-B7C6-42DFD9034B2E}"/>
              </a:ext>
            </a:extLst>
          </p:cNvPr>
          <p:cNvSpPr txBox="1"/>
          <p:nvPr/>
        </p:nvSpPr>
        <p:spPr>
          <a:xfrm>
            <a:off x="1136248" y="4383021"/>
            <a:ext cx="1035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MFCC</a:t>
            </a:r>
            <a:endParaRPr lang="ko-KR" altLang="en-US" sz="28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9E12F9-598F-4F07-8363-BFA5FE391660}"/>
              </a:ext>
            </a:extLst>
          </p:cNvPr>
          <p:cNvSpPr txBox="1"/>
          <p:nvPr/>
        </p:nvSpPr>
        <p:spPr>
          <a:xfrm>
            <a:off x="1136247" y="5665872"/>
            <a:ext cx="880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LFCC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925757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관련 이미지">
            <a:extLst>
              <a:ext uri="{FF2B5EF4-FFF2-40B4-BE49-F238E27FC236}">
                <a16:creationId xmlns:a16="http://schemas.microsoft.com/office/drawing/2014/main" id="{E8F68496-9C26-416B-B3FE-D772C6FA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55" y="1732170"/>
            <a:ext cx="6290365" cy="301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50C0C3-836E-4A3E-B91D-5F6B45BAFB09}"/>
              </a:ext>
            </a:extLst>
          </p:cNvPr>
          <p:cNvGrpSpPr/>
          <p:nvPr/>
        </p:nvGrpSpPr>
        <p:grpSpPr>
          <a:xfrm>
            <a:off x="323688" y="1278635"/>
            <a:ext cx="8496622" cy="376429"/>
            <a:chOff x="704528" y="1484784"/>
            <a:chExt cx="8496622" cy="376429"/>
          </a:xfrm>
        </p:grpSpPr>
        <p:sp>
          <p:nvSpPr>
            <p:cNvPr id="20" name="모서리가 둥근 직사각형 70">
              <a:extLst>
                <a:ext uri="{FF2B5EF4-FFF2-40B4-BE49-F238E27FC236}">
                  <a16:creationId xmlns:a16="http://schemas.microsoft.com/office/drawing/2014/main" id="{FB74AD32-33E4-47E9-843B-1880F4A86FC3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BA3911E-5C12-4D72-9EF1-A43965B5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D25F50-B235-49A9-8405-5C70085E1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E5745D-7092-4840-B0D9-A68D0B04DA5B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MFCC(Mel Frequency Cepstral Coefficient)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절차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BD1FA4D-A30A-4090-BC84-A9A325EA2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D7ED60-0687-4844-8A0E-3A3694F49580}"/>
              </a:ext>
            </a:extLst>
          </p:cNvPr>
          <p:cNvSpPr/>
          <p:nvPr/>
        </p:nvSpPr>
        <p:spPr>
          <a:xfrm>
            <a:off x="571500" y="4522470"/>
            <a:ext cx="8324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1</a:t>
            </a:r>
            <a:r>
              <a:rPr lang="en-US" altLang="ko-KR" sz="1400"/>
              <a:t>)</a:t>
            </a:r>
            <a:r>
              <a:rPr lang="ko-KR" altLang="en-US" sz="1400"/>
              <a:t> 입력 시간 도메인의 소리 신호를 작은 크기 프레임으로 자른다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2</a:t>
            </a:r>
            <a:r>
              <a:rPr lang="en-US" altLang="ko-KR" sz="1400"/>
              <a:t>)</a:t>
            </a:r>
            <a:r>
              <a:rPr lang="ko-KR" altLang="en-US" sz="1400"/>
              <a:t> 각 프레임에 대하여 Power Spectrum의 Periodogram estimate (Periodogram Spectral Estimate) 계산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3</a:t>
            </a:r>
            <a:r>
              <a:rPr lang="en-US" altLang="ko-KR" sz="1400"/>
              <a:t>)</a:t>
            </a:r>
            <a:r>
              <a:rPr lang="ko-KR" altLang="en-US" sz="1400"/>
              <a:t> 2번에서 구한 Power Spectrum 에 Mel Filter bank를 적용하고, 각 필터에 에너지를 합한다.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4</a:t>
            </a:r>
            <a:r>
              <a:rPr lang="en-US" altLang="ko-KR" sz="1400"/>
              <a:t>)</a:t>
            </a:r>
            <a:r>
              <a:rPr lang="ko-KR" altLang="en-US" sz="1400"/>
              <a:t> 3번에서 구한 모든 필터 뱅크 에너지의 Log를 취한다.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5</a:t>
            </a:r>
            <a:r>
              <a:rPr lang="en-US" altLang="ko-KR" sz="1400"/>
              <a:t>)</a:t>
            </a:r>
            <a:r>
              <a:rPr lang="ko-KR" altLang="en-US" sz="1400"/>
              <a:t> 4번 값에 DCT를 취한다.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6</a:t>
            </a:r>
            <a:r>
              <a:rPr lang="en-US" altLang="ko-KR" sz="1400"/>
              <a:t>) MFCC </a:t>
            </a:r>
            <a:r>
              <a:rPr lang="ko-KR" altLang="en-US" sz="1400"/>
              <a:t>특징 벡터 획득</a:t>
            </a:r>
          </a:p>
        </p:txBody>
      </p:sp>
    </p:spTree>
    <p:extLst>
      <p:ext uri="{BB962C8B-B14F-4D97-AF65-F5344CB8AC3E}">
        <p14:creationId xmlns:p14="http://schemas.microsoft.com/office/powerpoint/2010/main" val="265890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1767BAD-A312-42BE-B6EB-A60D8F953C51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android oreo에 대한 이미지 검색결과">
            <a:extLst>
              <a:ext uri="{FF2B5EF4-FFF2-40B4-BE49-F238E27FC236}">
                <a16:creationId xmlns:a16="http://schemas.microsoft.com/office/drawing/2014/main" id="{D40839A4-139D-49C8-BE42-480784DC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2E350A-BE1B-45F0-AF64-2192A20BD7FD}"/>
              </a:ext>
            </a:extLst>
          </p:cNvPr>
          <p:cNvSpPr txBox="1"/>
          <p:nvPr/>
        </p:nvSpPr>
        <p:spPr>
          <a:xfrm>
            <a:off x="990600" y="390495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비교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AE475C9-DACC-46FA-9E4F-4DE094BC93A3}"/>
              </a:ext>
            </a:extLst>
          </p:cNvPr>
          <p:cNvGrpSpPr/>
          <p:nvPr/>
        </p:nvGrpSpPr>
        <p:grpSpPr>
          <a:xfrm>
            <a:off x="737442" y="1281871"/>
            <a:ext cx="975664" cy="566405"/>
            <a:chOff x="5429521" y="3688953"/>
            <a:chExt cx="975664" cy="56640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5281392-ABF8-49FA-9442-E72A1B654B25}"/>
                </a:ext>
              </a:extLst>
            </p:cNvPr>
            <p:cNvGrpSpPr/>
            <p:nvPr/>
          </p:nvGrpSpPr>
          <p:grpSpPr>
            <a:xfrm>
              <a:off x="5429521" y="3688953"/>
              <a:ext cx="975664" cy="566405"/>
              <a:chOff x="2355650" y="1625713"/>
              <a:chExt cx="883477" cy="566405"/>
            </a:xfrm>
          </p:grpSpPr>
          <p:sp>
            <p:nvSpPr>
              <p:cNvPr id="26" name="타원 801">
                <a:extLst>
                  <a:ext uri="{FF2B5EF4-FFF2-40B4-BE49-F238E27FC236}">
                    <a16:creationId xmlns:a16="http://schemas.microsoft.com/office/drawing/2014/main" id="{9CCC8D3E-167D-4D08-9A99-B266D4CACACD}"/>
                  </a:ext>
                </a:extLst>
              </p:cNvPr>
              <p:cNvSpPr/>
              <p:nvPr/>
            </p:nvSpPr>
            <p:spPr bwMode="auto">
              <a:xfrm>
                <a:off x="2355650" y="1625713"/>
                <a:ext cx="883477" cy="566405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noFill/>
                <a:prstDash val="solid"/>
                <a:headEnd type="oval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068435E-6472-473E-9875-3FFB3B854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19" y="1683779"/>
                <a:ext cx="758532" cy="442168"/>
              </a:xfrm>
              <a:prstGeom prst="roundRect">
                <a:avLst/>
              </a:prstGeom>
              <a:gradFill flip="none" rotWithShape="1">
                <a:gsLst>
                  <a:gs pos="5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508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headEnd type="oval"/>
                <a:tailEnd type="oval"/>
              </a:ln>
              <a:effectLst>
                <a:innerShdw blurRad="254000" dist="38100" dir="13500000">
                  <a:prstClr val="black">
                    <a:alpha val="50000"/>
                  </a:prstClr>
                </a:innerShdw>
              </a:effectLst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자유형 779">
                <a:extLst>
                  <a:ext uri="{FF2B5EF4-FFF2-40B4-BE49-F238E27FC236}">
                    <a16:creationId xmlns:a16="http://schemas.microsoft.com/office/drawing/2014/main" id="{83CC12EF-5598-4375-9ABA-C9C5D1C98244}"/>
                  </a:ext>
                </a:extLst>
              </p:cNvPr>
              <p:cNvSpPr/>
              <p:nvPr/>
            </p:nvSpPr>
            <p:spPr bwMode="auto">
              <a:xfrm>
                <a:off x="2379227" y="1767384"/>
                <a:ext cx="850631" cy="302941"/>
              </a:xfrm>
              <a:prstGeom prst="roundRect">
                <a:avLst/>
              </a:prstGeom>
              <a:noFill/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srgbClr val="336699"/>
                  </a:buClr>
                  <a:defRPr/>
                </a:pPr>
                <a:endParaRPr lang="en-US" altLang="ko-KR" sz="1200" b="1" spc="-100" dirty="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endParaRPr>
              </a:p>
            </p:txBody>
          </p:sp>
        </p:grp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67D4B67C-101B-4052-BE2F-17127A730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6483" y="3770967"/>
              <a:ext cx="834384" cy="442168"/>
            </a:xfrm>
            <a:prstGeom prst="roundRect">
              <a:avLst/>
            </a:prstGeom>
            <a:noFill/>
            <a:ln w="50800" cap="flat" cmpd="sng" algn="ctr">
              <a:noFill/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r>
                <a:rPr lang="ko-KR" altLang="en-US" sz="1200" b="1" spc="-10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rPr>
                <a:t>비교</a:t>
              </a: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</p:grpSp>
      <p:pic>
        <p:nvPicPr>
          <p:cNvPr id="29" name="Picture 2" descr="DB ICON에 대한 이미지 검색결과">
            <a:extLst>
              <a:ext uri="{FF2B5EF4-FFF2-40B4-BE49-F238E27FC236}">
                <a16:creationId xmlns:a16="http://schemas.microsoft.com/office/drawing/2014/main" id="{2B90F929-A95C-43DD-87B4-A72CAF1A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308168"/>
            <a:ext cx="1034120" cy="7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C8AD2CF-DD09-4869-BC90-C9E86FAE7870}"/>
              </a:ext>
            </a:extLst>
          </p:cNvPr>
          <p:cNvCxnSpPr>
            <a:cxnSpLocks/>
          </p:cNvCxnSpPr>
          <p:nvPr/>
        </p:nvCxnSpPr>
        <p:spPr>
          <a:xfrm rot="5400000">
            <a:off x="1118388" y="2103064"/>
            <a:ext cx="215503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0CDE2D-338D-42A0-9B04-170E3EC8D55C}"/>
              </a:ext>
            </a:extLst>
          </p:cNvPr>
          <p:cNvSpPr txBox="1"/>
          <p:nvPr/>
        </p:nvSpPr>
        <p:spPr>
          <a:xfrm>
            <a:off x="716008" y="3053202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&lt;</a:t>
            </a:r>
            <a:r>
              <a:rPr lang="ko-KR" altLang="en-US" sz="1100"/>
              <a:t>음성인식</a:t>
            </a:r>
            <a:r>
              <a:rPr lang="en-US" altLang="ko-KR" sz="1100"/>
              <a:t>DB&gt;</a:t>
            </a:r>
            <a:endParaRPr lang="ko-KR" altLang="en-US" sz="1100"/>
          </a:p>
        </p:txBody>
      </p:sp>
      <p:pic>
        <p:nvPicPr>
          <p:cNvPr id="33" name="Picture 11" descr="화살표">
            <a:extLst>
              <a:ext uri="{FF2B5EF4-FFF2-40B4-BE49-F238E27FC236}">
                <a16:creationId xmlns:a16="http://schemas.microsoft.com/office/drawing/2014/main" id="{DF5B4296-8154-4567-96A7-3091615F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945607" y="1854620"/>
            <a:ext cx="2999465" cy="84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7">
            <a:extLst>
              <a:ext uri="{FF2B5EF4-FFF2-40B4-BE49-F238E27FC236}">
                <a16:creationId xmlns:a16="http://schemas.microsoft.com/office/drawing/2014/main" id="{0B754F7F-0795-4EAF-BDF8-12E9FB3DE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995" y="4630167"/>
            <a:ext cx="6400800" cy="719138"/>
          </a:xfrm>
          <a:prstGeom prst="rect">
            <a:avLst/>
          </a:prstGeom>
          <a:solidFill>
            <a:srgbClr val="F8F8F8"/>
          </a:solidFill>
          <a:ln w="19050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ko-KR" sz="1400">
              <a:solidFill>
                <a:srgbClr val="FFFF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Line 13">
            <a:extLst>
              <a:ext uri="{FF2B5EF4-FFF2-40B4-BE49-F238E27FC236}">
                <a16:creationId xmlns:a16="http://schemas.microsoft.com/office/drawing/2014/main" id="{38CB087E-FE2F-4712-A50D-655E20D6F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7508" y="1665509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BDEA6208-97DD-42B2-996A-DC5ED8BDF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533" y="1189259"/>
            <a:ext cx="3962400" cy="8382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4393B444-793F-4C26-A1AD-E3359AD2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133" y="1284509"/>
            <a:ext cx="1511300" cy="6477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Word-level</a:t>
            </a:r>
          </a:p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matching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E99BCF9-341A-4E30-BC73-31CF83F95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458" y="1284509"/>
            <a:ext cx="1511300" cy="6477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Sentence-level</a:t>
            </a:r>
          </a:p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matching</a:t>
            </a:r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0478D5AE-58C3-4C80-A6A0-A2EF98B4F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6483" y="1573434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18">
            <a:extLst>
              <a:ext uri="{FF2B5EF4-FFF2-40B4-BE49-F238E27FC236}">
                <a16:creationId xmlns:a16="http://schemas.microsoft.com/office/drawing/2014/main" id="{C0B13057-E6F4-4B45-B505-7E6A334154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7433" y="1725834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A6D51697-7FD5-44AC-A72E-598EF8C58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633" y="3083147"/>
            <a:ext cx="1079500" cy="647700"/>
          </a:xfrm>
          <a:prstGeom prst="can">
            <a:avLst>
              <a:gd name="adj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Acoustic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9F0899EE-A7A6-470E-89AC-79B270105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208" y="3083147"/>
            <a:ext cx="1079500" cy="647700"/>
          </a:xfrm>
          <a:prstGeom prst="can">
            <a:avLst>
              <a:gd name="adj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Lexicon</a:t>
            </a:r>
          </a:p>
        </p:txBody>
      </p:sp>
      <p:sp>
        <p:nvSpPr>
          <p:cNvPr id="12" name="AutoShape 21">
            <a:extLst>
              <a:ext uri="{FF2B5EF4-FFF2-40B4-BE49-F238E27FC236}">
                <a16:creationId xmlns:a16="http://schemas.microsoft.com/office/drawing/2014/main" id="{38187BDD-2A8E-4BE7-A9E0-B174F1A06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008" y="3083147"/>
            <a:ext cx="1079500" cy="647700"/>
          </a:xfrm>
          <a:prstGeom prst="can">
            <a:avLst>
              <a:gd name="adj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Language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71748EDB-3564-4FB8-BF34-A80959DA2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564" y="2013172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Box 25">
            <a:extLst>
              <a:ext uri="{FF2B5EF4-FFF2-40B4-BE49-F238E27FC236}">
                <a16:creationId xmlns:a16="http://schemas.microsoft.com/office/drawing/2014/main" id="{79874E30-4644-4476-A383-C80291AAF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533" y="890809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Search</a:t>
            </a:r>
          </a:p>
        </p:txBody>
      </p:sp>
      <p:sp>
        <p:nvSpPr>
          <p:cNvPr id="15" name="Line 26">
            <a:extLst>
              <a:ext uri="{FF2B5EF4-FFF2-40B4-BE49-F238E27FC236}">
                <a16:creationId xmlns:a16="http://schemas.microsoft.com/office/drawing/2014/main" id="{49AC0728-C984-4A03-8F11-ECE102B14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9508" y="299742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210E4C0B-A779-4F74-9355-9B0B62B09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4564" y="2760884"/>
            <a:ext cx="0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38350EE2-1A8C-4123-9392-45322DC15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783" y="2189384"/>
            <a:ext cx="1511300" cy="5762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Search network</a:t>
            </a:r>
          </a:p>
          <a:p>
            <a:pPr algn="ctr"/>
            <a:r>
              <a:rPr lang="en-US" altLang="ko-KR" sz="1600">
                <a:latin typeface="Times New Roman" panose="02020603050405020304" pitchFamily="18" charset="0"/>
              </a:rPr>
              <a:t>generation</a:t>
            </a:r>
          </a:p>
        </p:txBody>
      </p:sp>
      <p:sp>
        <p:nvSpPr>
          <p:cNvPr id="18" name="Line 30">
            <a:extLst>
              <a:ext uri="{FF2B5EF4-FFF2-40B4-BE49-F238E27FC236}">
                <a16:creationId xmlns:a16="http://schemas.microsoft.com/office/drawing/2014/main" id="{BF110547-98BC-4C4B-BFBD-FDA371B65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9508" y="300218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F9F9306F-5204-45BF-8B73-B81F841DC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6696" y="300218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Line 13">
            <a:extLst>
              <a:ext uri="{FF2B5EF4-FFF2-40B4-BE49-F238E27FC236}">
                <a16:creationId xmlns:a16="http://schemas.microsoft.com/office/drawing/2014/main" id="{CA779B87-6817-4F81-9623-5298E4BB1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2758" y="1643284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Text Box 19">
            <a:extLst>
              <a:ext uri="{FF2B5EF4-FFF2-40B4-BE49-F238E27FC236}">
                <a16:creationId xmlns:a16="http://schemas.microsoft.com/office/drawing/2014/main" id="{341353A2-E664-4132-B327-06BD97F30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45" y="3633216"/>
            <a:ext cx="12954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ko-KR" sz="1600" b="1">
                <a:solidFill>
                  <a:schemeClr val="accent2"/>
                </a:solidFill>
                <a:latin typeface="Times New Roman" panose="02020603050405020304" pitchFamily="18" charset="0"/>
              </a:rPr>
              <a:t>Recognizer</a:t>
            </a:r>
          </a:p>
        </p:txBody>
      </p:sp>
      <p:sp>
        <p:nvSpPr>
          <p:cNvPr id="37" name="Line 23">
            <a:extLst>
              <a:ext uri="{FF2B5EF4-FFF2-40B4-BE49-F238E27FC236}">
                <a16:creationId xmlns:a16="http://schemas.microsoft.com/office/drawing/2014/main" id="{206D0405-6349-4474-94B5-5E432FCB4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395" y="3918966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Text Box 24">
            <a:extLst>
              <a:ext uri="{FF2B5EF4-FFF2-40B4-BE49-F238E27FC236}">
                <a16:creationId xmlns:a16="http://schemas.microsoft.com/office/drawing/2014/main" id="{B9D088C5-FDDB-4DC3-82F2-83BBB5A47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20" y="3945954"/>
            <a:ext cx="12954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ko-KR" sz="1600" b="1">
                <a:solidFill>
                  <a:schemeClr val="accent2"/>
                </a:solidFill>
                <a:latin typeface="Times New Roman" panose="02020603050405020304" pitchFamily="18" charset="0"/>
              </a:rPr>
              <a:t>Training</a:t>
            </a:r>
          </a:p>
        </p:txBody>
      </p:sp>
      <p:sp>
        <p:nvSpPr>
          <p:cNvPr id="39" name="AutoShape 25">
            <a:extLst>
              <a:ext uri="{FF2B5EF4-FFF2-40B4-BE49-F238E27FC236}">
                <a16:creationId xmlns:a16="http://schemas.microsoft.com/office/drawing/2014/main" id="{7192F648-F8A5-48AD-85D1-87AD2A393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895" y="4042791"/>
            <a:ext cx="1079500" cy="647700"/>
          </a:xfrm>
          <a:prstGeom prst="can">
            <a:avLst>
              <a:gd name="adj" fmla="val 25000"/>
            </a:avLst>
          </a:prstGeom>
          <a:solidFill>
            <a:srgbClr val="D9D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Speech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database</a:t>
            </a:r>
          </a:p>
        </p:txBody>
      </p:sp>
      <p:sp>
        <p:nvSpPr>
          <p:cNvPr id="40" name="AutoShape 26">
            <a:extLst>
              <a:ext uri="{FF2B5EF4-FFF2-40B4-BE49-F238E27FC236}">
                <a16:creationId xmlns:a16="http://schemas.microsoft.com/office/drawing/2014/main" id="{2AC15912-E1ED-40D3-9CCF-BD73BEF51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970" y="6135116"/>
            <a:ext cx="1079500" cy="571500"/>
          </a:xfrm>
          <a:prstGeom prst="can">
            <a:avLst>
              <a:gd name="adj" fmla="val 25000"/>
            </a:avLst>
          </a:prstGeom>
          <a:solidFill>
            <a:srgbClr val="D9D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1400">
                <a:latin typeface="Times New Roman" panose="02020603050405020304" pitchFamily="18" charset="0"/>
              </a:rPr>
              <a:t>Text </a:t>
            </a:r>
          </a:p>
          <a:p>
            <a:pPr algn="ctr">
              <a:lnSpc>
                <a:spcPct val="90000"/>
              </a:lnSpc>
            </a:pPr>
            <a:r>
              <a:rPr lang="en-US" altLang="ko-KR" sz="1400">
                <a:latin typeface="Times New Roman" panose="02020603050405020304" pitchFamily="18" charset="0"/>
              </a:rPr>
              <a:t>Corpus</a:t>
            </a:r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481DA78D-0F69-48D8-A897-E5E35ED70F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5770" y="6478016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28">
            <a:extLst>
              <a:ext uri="{FF2B5EF4-FFF2-40B4-BE49-F238E27FC236}">
                <a16:creationId xmlns:a16="http://schemas.microsoft.com/office/drawing/2014/main" id="{C760F1C4-9704-44DE-8222-FBEE58433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3395" y="4385691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7C06799C-3DB3-4DE6-8E04-4DD0546D8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670" y="4036441"/>
            <a:ext cx="1104900" cy="711200"/>
          </a:xfrm>
          <a:prstGeom prst="rect">
            <a:avLst/>
          </a:prstGeom>
          <a:solidFill>
            <a:srgbClr val="D9D9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HMM </a:t>
            </a:r>
            <a:r>
              <a:rPr lang="ko-KR" altLang="en-US" sz="1400">
                <a:latin typeface="Times New Roman" panose="02020603050405020304" pitchFamily="18" charset="0"/>
              </a:rPr>
              <a:t>기반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Subword 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Model</a:t>
            </a: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68F0BCA2-A22E-4C9B-864A-90D492628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120" y="4061841"/>
            <a:ext cx="1371600" cy="685800"/>
          </a:xfrm>
          <a:prstGeom prst="rect">
            <a:avLst/>
          </a:prstGeom>
          <a:solidFill>
            <a:srgbClr val="D9D9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Grapheme-to-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Phoneme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Vocabulary</a:t>
            </a:r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E3CC8991-B7C8-4CCE-8133-1C88972D7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845" y="4061841"/>
            <a:ext cx="1066800" cy="685800"/>
          </a:xfrm>
          <a:prstGeom prst="rect">
            <a:avLst/>
          </a:prstGeom>
          <a:solidFill>
            <a:srgbClr val="D9D9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N-gram</a:t>
            </a:r>
          </a:p>
          <a:p>
            <a:pPr algn="ctr"/>
            <a:r>
              <a:rPr lang="en-US" altLang="ko-KR" sz="1400">
                <a:latin typeface="Times New Roman" panose="02020603050405020304" pitchFamily="18" charset="0"/>
              </a:rPr>
              <a:t>grammar</a:t>
            </a:r>
          </a:p>
        </p:txBody>
      </p:sp>
      <p:sp>
        <p:nvSpPr>
          <p:cNvPr id="47" name="Line 33">
            <a:extLst>
              <a:ext uri="{FF2B5EF4-FFF2-40B4-BE49-F238E27FC236}">
                <a16:creationId xmlns:a16="http://schemas.microsoft.com/office/drawing/2014/main" id="{305AACD4-4F3F-490D-9078-E9C772654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5170" y="6478016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" name="Line 34">
            <a:extLst>
              <a:ext uri="{FF2B5EF4-FFF2-40B4-BE49-F238E27FC236}">
                <a16:creationId xmlns:a16="http://schemas.microsoft.com/office/drawing/2014/main" id="{F0F8333E-19E2-47D3-9FA4-D709A64BB1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6770" y="5192141"/>
            <a:ext cx="0" cy="128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" name="Line 35">
            <a:extLst>
              <a:ext uri="{FF2B5EF4-FFF2-40B4-BE49-F238E27FC236}">
                <a16:creationId xmlns:a16="http://schemas.microsoft.com/office/drawing/2014/main" id="{5B7E22BA-BAE1-4E1E-BCC8-F98CD3AC6A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72595" y="3744341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Line 36">
            <a:extLst>
              <a:ext uri="{FF2B5EF4-FFF2-40B4-BE49-F238E27FC236}">
                <a16:creationId xmlns:a16="http://schemas.microsoft.com/office/drawing/2014/main" id="{72144295-97D4-4853-A5AC-675D4D427A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564" y="3744341"/>
            <a:ext cx="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Text Box 39">
            <a:extLst>
              <a:ext uri="{FF2B5EF4-FFF2-40B4-BE49-F238E27FC236}">
                <a16:creationId xmlns:a16="http://schemas.microsoft.com/office/drawing/2014/main" id="{1BD85074-7743-4DE8-A1DA-7E0F22A2F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895" y="4827016"/>
            <a:ext cx="16002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ko-KR" altLang="en-US" sz="1200">
                <a:solidFill>
                  <a:srgbClr val="FF0000"/>
                </a:solidFill>
                <a:latin typeface="+mn-ea"/>
              </a:rPr>
              <a:t>학습용 발음열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ko-KR" sz="900">
                <a:solidFill>
                  <a:srgbClr val="FF0000"/>
                </a:solidFill>
                <a:latin typeface="+mn-ea"/>
              </a:rPr>
              <a:t>Phonetic Transcription</a:t>
            </a:r>
          </a:p>
        </p:txBody>
      </p:sp>
      <p:sp>
        <p:nvSpPr>
          <p:cNvPr id="52" name="Text Box 40">
            <a:extLst>
              <a:ext uri="{FF2B5EF4-FFF2-40B4-BE49-F238E27FC236}">
                <a16:creationId xmlns:a16="http://schemas.microsoft.com/office/drawing/2014/main" id="{7F265BAA-2214-4A7D-A496-C424CEDD2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920" y="4804791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ko-KR" altLang="en-US" sz="1200">
                <a:solidFill>
                  <a:srgbClr val="FF0000"/>
                </a:solidFill>
                <a:latin typeface="+mn-ea"/>
              </a:rPr>
              <a:t>대용량 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ko-KR" altLang="en-US" sz="1200">
                <a:solidFill>
                  <a:srgbClr val="FF0000"/>
                </a:solidFill>
                <a:latin typeface="+mn-ea"/>
              </a:rPr>
              <a:t>연속음성 </a:t>
            </a:r>
            <a:r>
              <a:rPr lang="en-US" altLang="ko-KR" sz="1200">
                <a:solidFill>
                  <a:srgbClr val="FF0000"/>
                </a:solidFill>
                <a:latin typeface="+mn-ea"/>
              </a:rPr>
              <a:t>DB</a:t>
            </a:r>
          </a:p>
        </p:txBody>
      </p:sp>
      <p:sp>
        <p:nvSpPr>
          <p:cNvPr id="53" name="Text Box 41">
            <a:extLst>
              <a:ext uri="{FF2B5EF4-FFF2-40B4-BE49-F238E27FC236}">
                <a16:creationId xmlns:a16="http://schemas.microsoft.com/office/drawing/2014/main" id="{078EA73A-C991-439E-9E58-135C2E273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083" y="4827016"/>
            <a:ext cx="18303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ko-KR" altLang="en-US" sz="1200">
                <a:solidFill>
                  <a:srgbClr val="FF0000"/>
                </a:solidFill>
                <a:latin typeface="+mn-ea"/>
              </a:rPr>
              <a:t>형태소기반 발음사전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ko-KR" sz="900">
                <a:solidFill>
                  <a:srgbClr val="FF0000"/>
                </a:solidFill>
                <a:latin typeface="+mn-ea"/>
              </a:rPr>
              <a:t>Pronunciation Dictionary</a:t>
            </a:r>
          </a:p>
        </p:txBody>
      </p:sp>
      <p:sp>
        <p:nvSpPr>
          <p:cNvPr id="54" name="Text Box 42">
            <a:extLst>
              <a:ext uri="{FF2B5EF4-FFF2-40B4-BE49-F238E27FC236}">
                <a16:creationId xmlns:a16="http://schemas.microsoft.com/office/drawing/2014/main" id="{013A8B6D-7855-4C89-AC52-FDB73E447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595" y="4827016"/>
            <a:ext cx="1447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99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ko-KR" altLang="en-US" sz="1200">
                <a:solidFill>
                  <a:srgbClr val="FF0000"/>
                </a:solidFill>
                <a:latin typeface="+mn-ea"/>
              </a:rPr>
              <a:t>사전의 표제어 및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ko-KR" altLang="en-US" sz="1200">
                <a:solidFill>
                  <a:srgbClr val="FF0000"/>
                </a:solidFill>
                <a:latin typeface="+mn-ea"/>
              </a:rPr>
              <a:t>디코딩 단위</a:t>
            </a:r>
          </a:p>
        </p:txBody>
      </p:sp>
      <p:sp>
        <p:nvSpPr>
          <p:cNvPr id="56" name="Line 47">
            <a:extLst>
              <a:ext uri="{FF2B5EF4-FFF2-40B4-BE49-F238E27FC236}">
                <a16:creationId xmlns:a16="http://schemas.microsoft.com/office/drawing/2014/main" id="{D176C411-D5B3-4A02-875B-6E71CF45AD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87245" y="3744341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7235FB42-1907-4202-B5D2-7BAD413FA4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6970" y="6117654"/>
            <a:ext cx="0" cy="26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" name="Line 54">
            <a:extLst>
              <a:ext uri="{FF2B5EF4-FFF2-40B4-BE49-F238E27FC236}">
                <a16:creationId xmlns:a16="http://schemas.microsoft.com/office/drawing/2014/main" id="{EF6384B8-C878-411C-8288-E043CD7E12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0057" y="5252466"/>
            <a:ext cx="393614" cy="2587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Line 55">
            <a:extLst>
              <a:ext uri="{FF2B5EF4-FFF2-40B4-BE49-F238E27FC236}">
                <a16:creationId xmlns:a16="http://schemas.microsoft.com/office/drawing/2014/main" id="{DAE8698E-1FFA-4C45-8235-5D76B3D5D7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7870" y="5252466"/>
            <a:ext cx="292187" cy="2127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9A7918B9-295E-4822-ABB5-50C45EAD5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970" y="5487416"/>
            <a:ext cx="2362200" cy="63341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+mn-ea"/>
              </a:rPr>
              <a:t>한국어 발음열 자동 생성 시스템</a:t>
            </a:r>
          </a:p>
          <a:p>
            <a:pPr algn="ctr"/>
            <a:r>
              <a:rPr lang="en-US" altLang="ko-KR" sz="1000">
                <a:latin typeface="+mn-ea"/>
              </a:rPr>
              <a:t>Automatic Transcription generation </a:t>
            </a:r>
            <a:br>
              <a:rPr lang="en-US" altLang="ko-KR" sz="1000">
                <a:latin typeface="+mn-ea"/>
              </a:rPr>
            </a:br>
            <a:r>
              <a:rPr lang="en-US" altLang="ko-KR" sz="1000">
                <a:latin typeface="+mn-ea"/>
              </a:rPr>
              <a:t>of pronunciation variants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DEF66F-CC74-49DA-A13D-E92F423E4A6D}"/>
              </a:ext>
            </a:extLst>
          </p:cNvPr>
          <p:cNvSpPr txBox="1"/>
          <p:nvPr/>
        </p:nvSpPr>
        <p:spPr>
          <a:xfrm>
            <a:off x="7212758" y="690223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</a:t>
            </a:r>
            <a:r>
              <a:rPr lang="ko-KR" altLang="en-US" sz="1200"/>
              <a:t>한국어 처리 예시</a:t>
            </a:r>
            <a:r>
              <a:rPr lang="en-US" altLang="ko-KR" sz="1200"/>
              <a:t>&gt;</a:t>
            </a:r>
            <a:endParaRPr lang="ko-KR" altLang="en-US" sz="1200"/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1E2BF11A-2D53-43A0-85FA-3FE30570D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970" y="6349429"/>
            <a:ext cx="1587500" cy="260350"/>
          </a:xfrm>
          <a:prstGeom prst="rect">
            <a:avLst/>
          </a:prstGeom>
          <a:solidFill>
            <a:srgbClr val="D9D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400"/>
              <a:t>형태소 분석</a:t>
            </a:r>
          </a:p>
        </p:txBody>
      </p:sp>
    </p:spTree>
    <p:extLst>
      <p:ext uri="{BB962C8B-B14F-4D97-AF65-F5344CB8AC3E}">
        <p14:creationId xmlns:p14="http://schemas.microsoft.com/office/powerpoint/2010/main" val="363676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28C9D-D821-4069-9938-5D33B6920FA4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android oreo에 대한 이미지 검색결과">
            <a:extLst>
              <a:ext uri="{FF2B5EF4-FFF2-40B4-BE49-F238E27FC236}">
                <a16:creationId xmlns:a16="http://schemas.microsoft.com/office/drawing/2014/main" id="{07146383-C842-45B6-8525-965F3D243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F20F72-F6E2-42F7-8627-A4150ABD512C}"/>
              </a:ext>
            </a:extLst>
          </p:cNvPr>
          <p:cNvSpPr txBox="1"/>
          <p:nvPr/>
        </p:nvSpPr>
        <p:spPr>
          <a:xfrm>
            <a:off x="990600" y="390495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비교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27D2A8-F277-4164-8CDE-F13EDAE1218F}"/>
              </a:ext>
            </a:extLst>
          </p:cNvPr>
          <p:cNvGrpSpPr/>
          <p:nvPr/>
        </p:nvGrpSpPr>
        <p:grpSpPr>
          <a:xfrm>
            <a:off x="323688" y="1278635"/>
            <a:ext cx="8496622" cy="376429"/>
            <a:chOff x="704528" y="1484784"/>
            <a:chExt cx="8496622" cy="376429"/>
          </a:xfrm>
        </p:grpSpPr>
        <p:sp>
          <p:nvSpPr>
            <p:cNvPr id="11" name="모서리가 둥근 직사각형 70">
              <a:extLst>
                <a:ext uri="{FF2B5EF4-FFF2-40B4-BE49-F238E27FC236}">
                  <a16:creationId xmlns:a16="http://schemas.microsoft.com/office/drawing/2014/main" id="{8C24DEF8-5D94-4CEA-B793-34432714E80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6E61E3-76D6-4700-8FAB-064FC424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6056A2-FC50-4814-9EB2-A22161D8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37AD64-2970-4AA3-BFD7-59D3690AACE7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500" b="1" kern="0" spc="-60"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latin typeface="const"/>
                  <a:ea typeface="맑은 고딕" panose="020B0503020000020004" pitchFamily="50" charset="-127"/>
                </a:rPr>
                <a:t>HMM </a:t>
              </a:r>
              <a:r>
                <a:rPr lang="ko-KR" altLang="en-US" sz="1500" b="1" kern="0" spc="-60"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latin typeface="const"/>
                  <a:ea typeface="맑은 고딕" panose="020B0503020000020004" pitchFamily="50" charset="-127"/>
                </a:rPr>
                <a:t>기반 음성인식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CD6528-66C4-417C-933D-D379E1454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BED2BBB-7A7B-43B1-A052-A4B06070E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22196"/>
              </p:ext>
            </p:extLst>
          </p:nvPr>
        </p:nvGraphicFramePr>
        <p:xfrm>
          <a:off x="503321" y="1758891"/>
          <a:ext cx="7849987" cy="1911541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9659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확률모델을 이용한 통계적 패턴인식 방법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소어휘 고립단어인식에서 불특정화자 대어휘 연속음성인식까지 일관된 방법으로 구현가능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lvl="0" indent="-29464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우수한 성능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유연한 구조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탁월한 확장성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lvl="0" indent="-29464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다량의 훈련용 음성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lvl="0" indent="-29464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특화된 하드웨어로 구현하기가 어려움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lvl="0" indent="-29464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음성특징 벡터열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주어졌을 때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그에 해당하는 단어열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찾는 것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lvl="0" indent="-29464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lvl="0" indent="-29464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9537BC0-2BEE-4FB5-8C4F-47207D245F78}"/>
              </a:ext>
            </a:extLst>
          </p:cNvPr>
          <p:cNvSpPr/>
          <p:nvPr/>
        </p:nvSpPr>
        <p:spPr>
          <a:xfrm>
            <a:off x="2626681" y="3250765"/>
            <a:ext cx="4018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argmax</a:t>
            </a:r>
            <a:r>
              <a:rPr lang="en-US" altLang="ko-KR" baseline="-25000"/>
              <a:t>W</a:t>
            </a:r>
            <a:r>
              <a:rPr lang="en-US" altLang="ko-KR"/>
              <a:t> P(W|X) = argmax</a:t>
            </a:r>
            <a:r>
              <a:rPr lang="en-US" altLang="ko-KR" baseline="-25000"/>
              <a:t>W</a:t>
            </a:r>
            <a:r>
              <a:rPr lang="en-US" altLang="ko-KR"/>
              <a:t> P(X|W)P(W)</a:t>
            </a:r>
          </a:p>
        </p:txBody>
      </p:sp>
      <p:grpSp>
        <p:nvGrpSpPr>
          <p:cNvPr id="224" name="Group 214">
            <a:extLst>
              <a:ext uri="{FF2B5EF4-FFF2-40B4-BE49-F238E27FC236}">
                <a16:creationId xmlns:a16="http://schemas.microsoft.com/office/drawing/2014/main" id="{D0EB3DA9-0A8F-43FF-BE22-C815854B5063}"/>
              </a:ext>
            </a:extLst>
          </p:cNvPr>
          <p:cNvGrpSpPr>
            <a:grpSpLocks/>
          </p:cNvGrpSpPr>
          <p:nvPr/>
        </p:nvGrpSpPr>
        <p:grpSpPr bwMode="auto">
          <a:xfrm>
            <a:off x="696913" y="3904856"/>
            <a:ext cx="7507287" cy="2491576"/>
            <a:chOff x="376" y="2032"/>
            <a:chExt cx="4729" cy="2089"/>
          </a:xfrm>
        </p:grpSpPr>
        <p:sp>
          <p:nvSpPr>
            <p:cNvPr id="225" name="Oval 5">
              <a:extLst>
                <a:ext uri="{FF2B5EF4-FFF2-40B4-BE49-F238E27FC236}">
                  <a16:creationId xmlns:a16="http://schemas.microsoft.com/office/drawing/2014/main" id="{8D37F35F-5628-4DCD-88AF-F2958D466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6" name="Oval 6">
              <a:extLst>
                <a:ext uri="{FF2B5EF4-FFF2-40B4-BE49-F238E27FC236}">
                  <a16:creationId xmlns:a16="http://schemas.microsoft.com/office/drawing/2014/main" id="{BEAF7D2B-8513-45F5-94A2-BE2E81952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7" name="Oval 7">
              <a:extLst>
                <a:ext uri="{FF2B5EF4-FFF2-40B4-BE49-F238E27FC236}">
                  <a16:creationId xmlns:a16="http://schemas.microsoft.com/office/drawing/2014/main" id="{F2C6C3E3-815E-42C5-88F5-E258DB54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8" name="Line 11">
              <a:extLst>
                <a:ext uri="{FF2B5EF4-FFF2-40B4-BE49-F238E27FC236}">
                  <a16:creationId xmlns:a16="http://schemas.microsoft.com/office/drawing/2014/main" id="{A08896B0-FBFA-49AD-A24B-A3C9B64C0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9" name="Line 12">
              <a:extLst>
                <a:ext uri="{FF2B5EF4-FFF2-40B4-BE49-F238E27FC236}">
                  <a16:creationId xmlns:a16="http://schemas.microsoft.com/office/drawing/2014/main" id="{324AE278-5848-44E1-AA2A-40D2BA92A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8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0" name="Line 13">
              <a:extLst>
                <a:ext uri="{FF2B5EF4-FFF2-40B4-BE49-F238E27FC236}">
                  <a16:creationId xmlns:a16="http://schemas.microsoft.com/office/drawing/2014/main" id="{D782C135-FBD2-4FCC-AA9D-BCFD91E16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4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1" name="Oval 18">
              <a:extLst>
                <a:ext uri="{FF2B5EF4-FFF2-40B4-BE49-F238E27FC236}">
                  <a16:creationId xmlns:a16="http://schemas.microsoft.com/office/drawing/2014/main" id="{991358EC-13DD-4DCA-8EE6-AC04457C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2" name="Oval 19">
              <a:extLst>
                <a:ext uri="{FF2B5EF4-FFF2-40B4-BE49-F238E27FC236}">
                  <a16:creationId xmlns:a16="http://schemas.microsoft.com/office/drawing/2014/main" id="{16956A84-6DF7-4373-90E5-31FA4D63A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3" name="Oval 20">
              <a:extLst>
                <a:ext uri="{FF2B5EF4-FFF2-40B4-BE49-F238E27FC236}">
                  <a16:creationId xmlns:a16="http://schemas.microsoft.com/office/drawing/2014/main" id="{EBC7418A-9B45-4F6F-9441-5E422709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4" name="Line 24">
              <a:extLst>
                <a:ext uri="{FF2B5EF4-FFF2-40B4-BE49-F238E27FC236}">
                  <a16:creationId xmlns:a16="http://schemas.microsoft.com/office/drawing/2014/main" id="{78A5526D-46BB-4F14-9733-C2C4C2695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" name="Line 25">
              <a:extLst>
                <a:ext uri="{FF2B5EF4-FFF2-40B4-BE49-F238E27FC236}">
                  <a16:creationId xmlns:a16="http://schemas.microsoft.com/office/drawing/2014/main" id="{0400200E-71D5-4F54-A0EB-F3D602701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" name="Line 26">
              <a:extLst>
                <a:ext uri="{FF2B5EF4-FFF2-40B4-BE49-F238E27FC236}">
                  <a16:creationId xmlns:a16="http://schemas.microsoft.com/office/drawing/2014/main" id="{56EA941A-862C-4664-B68B-1B2FBFE12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2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" name="Oval 31">
              <a:extLst>
                <a:ext uri="{FF2B5EF4-FFF2-40B4-BE49-F238E27FC236}">
                  <a16:creationId xmlns:a16="http://schemas.microsoft.com/office/drawing/2014/main" id="{8066DD01-9C1D-4B45-8871-8AFACA875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8" name="Oval 32">
              <a:extLst>
                <a:ext uri="{FF2B5EF4-FFF2-40B4-BE49-F238E27FC236}">
                  <a16:creationId xmlns:a16="http://schemas.microsoft.com/office/drawing/2014/main" id="{DEA7E7BF-7B3F-4D1B-9CE5-E50001D90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9" name="Oval 33">
              <a:extLst>
                <a:ext uri="{FF2B5EF4-FFF2-40B4-BE49-F238E27FC236}">
                  <a16:creationId xmlns:a16="http://schemas.microsoft.com/office/drawing/2014/main" id="{7C8B388D-B906-4B6C-B024-E51425076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0" name="Line 37">
              <a:extLst>
                <a:ext uri="{FF2B5EF4-FFF2-40B4-BE49-F238E27FC236}">
                  <a16:creationId xmlns:a16="http://schemas.microsoft.com/office/drawing/2014/main" id="{7C46B694-9199-4992-AA87-B7849B4A3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8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1" name="Line 38">
              <a:extLst>
                <a:ext uri="{FF2B5EF4-FFF2-40B4-BE49-F238E27FC236}">
                  <a16:creationId xmlns:a16="http://schemas.microsoft.com/office/drawing/2014/main" id="{0F8B0821-12C4-415D-9F40-76FF2D4CC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2" name="Line 39">
              <a:extLst>
                <a:ext uri="{FF2B5EF4-FFF2-40B4-BE49-F238E27FC236}">
                  <a16:creationId xmlns:a16="http://schemas.microsoft.com/office/drawing/2014/main" id="{5E0B3085-CE68-480A-B59B-9A6DC4607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0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43" name="Group 211">
              <a:extLst>
                <a:ext uri="{FF2B5EF4-FFF2-40B4-BE49-F238E27FC236}">
                  <a16:creationId xmlns:a16="http://schemas.microsoft.com/office/drawing/2014/main" id="{127C4384-1242-4611-8080-2A2815EE95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0" y="2032"/>
              <a:ext cx="2928" cy="200"/>
              <a:chOff x="1384" y="1384"/>
              <a:chExt cx="2928" cy="624"/>
            </a:xfrm>
          </p:grpSpPr>
          <p:sp>
            <p:nvSpPr>
              <p:cNvPr id="410" name="Oval 8">
                <a:extLst>
                  <a:ext uri="{FF2B5EF4-FFF2-40B4-BE49-F238E27FC236}">
                    <a16:creationId xmlns:a16="http://schemas.microsoft.com/office/drawing/2014/main" id="{2D13C037-A6FA-4F6A-8B52-135EC7CCB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1" name="Oval 9">
                <a:extLst>
                  <a:ext uri="{FF2B5EF4-FFF2-40B4-BE49-F238E27FC236}">
                    <a16:creationId xmlns:a16="http://schemas.microsoft.com/office/drawing/2014/main" id="{CA2B9764-4E16-4B70-A45F-120D4995E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2" name="Oval 10">
                <a:extLst>
                  <a:ext uri="{FF2B5EF4-FFF2-40B4-BE49-F238E27FC236}">
                    <a16:creationId xmlns:a16="http://schemas.microsoft.com/office/drawing/2014/main" id="{4E5FA41C-CC29-4F91-A37E-9986C2DE2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3" name="Line 14">
                <a:extLst>
                  <a:ext uri="{FF2B5EF4-FFF2-40B4-BE49-F238E27FC236}">
                    <a16:creationId xmlns:a16="http://schemas.microsoft.com/office/drawing/2014/main" id="{5F74CC74-2605-4064-983D-AA7C2ACA4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4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4" name="Line 15">
                <a:extLst>
                  <a:ext uri="{FF2B5EF4-FFF2-40B4-BE49-F238E27FC236}">
                    <a16:creationId xmlns:a16="http://schemas.microsoft.com/office/drawing/2014/main" id="{FB46A950-8A6F-4F2B-A294-73A9A61AF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0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5" name="Line 16">
                <a:extLst>
                  <a:ext uri="{FF2B5EF4-FFF2-40B4-BE49-F238E27FC236}">
                    <a16:creationId xmlns:a16="http://schemas.microsoft.com/office/drawing/2014/main" id="{9E4EE106-7FA5-4603-9A6D-A8B21B4AC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6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6" name="Oval 21">
                <a:extLst>
                  <a:ext uri="{FF2B5EF4-FFF2-40B4-BE49-F238E27FC236}">
                    <a16:creationId xmlns:a16="http://schemas.microsoft.com/office/drawing/2014/main" id="{D8B0C927-B6E0-4DF3-B701-05936B812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7" name="Oval 22">
                <a:extLst>
                  <a:ext uri="{FF2B5EF4-FFF2-40B4-BE49-F238E27FC236}">
                    <a16:creationId xmlns:a16="http://schemas.microsoft.com/office/drawing/2014/main" id="{D753E6AD-89AC-47CC-A15A-FDE534050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8" name="Oval 23">
                <a:extLst>
                  <a:ext uri="{FF2B5EF4-FFF2-40B4-BE49-F238E27FC236}">
                    <a16:creationId xmlns:a16="http://schemas.microsoft.com/office/drawing/2014/main" id="{E8217C6D-32FB-4504-8AB5-9E569F40A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9" name="Line 27">
                <a:extLst>
                  <a:ext uri="{FF2B5EF4-FFF2-40B4-BE49-F238E27FC236}">
                    <a16:creationId xmlns:a16="http://schemas.microsoft.com/office/drawing/2014/main" id="{47789F6F-8D5B-480A-85C6-B7D5925BA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2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0" name="Line 28">
                <a:extLst>
                  <a:ext uri="{FF2B5EF4-FFF2-40B4-BE49-F238E27FC236}">
                    <a16:creationId xmlns:a16="http://schemas.microsoft.com/office/drawing/2014/main" id="{E121AE76-2520-4B9B-981D-3EA699377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68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1" name="Line 29">
                <a:extLst>
                  <a:ext uri="{FF2B5EF4-FFF2-40B4-BE49-F238E27FC236}">
                    <a16:creationId xmlns:a16="http://schemas.microsoft.com/office/drawing/2014/main" id="{DA7DC16F-88F1-49D6-B97A-25B491D19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4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2" name="Oval 34">
                <a:extLst>
                  <a:ext uri="{FF2B5EF4-FFF2-40B4-BE49-F238E27FC236}">
                    <a16:creationId xmlns:a16="http://schemas.microsoft.com/office/drawing/2014/main" id="{75E15C92-B5C1-43D7-B13A-63D9553E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0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3" name="Oval 35">
                <a:extLst>
                  <a:ext uri="{FF2B5EF4-FFF2-40B4-BE49-F238E27FC236}">
                    <a16:creationId xmlns:a16="http://schemas.microsoft.com/office/drawing/2014/main" id="{A0ABAD78-DED9-455D-B6AA-C745343B1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6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4" name="Oval 36">
                <a:extLst>
                  <a:ext uri="{FF2B5EF4-FFF2-40B4-BE49-F238E27FC236}">
                    <a16:creationId xmlns:a16="http://schemas.microsoft.com/office/drawing/2014/main" id="{F74B8C0F-83DE-4F1E-9050-D67CFA233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1384"/>
                <a:ext cx="240" cy="62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5" name="Line 40">
                <a:extLst>
                  <a:ext uri="{FF2B5EF4-FFF2-40B4-BE49-F238E27FC236}">
                    <a16:creationId xmlns:a16="http://schemas.microsoft.com/office/drawing/2014/main" id="{78F908F7-3462-415B-A2B4-17BBA11F79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0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6" name="Line 41">
                <a:extLst>
                  <a:ext uri="{FF2B5EF4-FFF2-40B4-BE49-F238E27FC236}">
                    <a16:creationId xmlns:a16="http://schemas.microsoft.com/office/drawing/2014/main" id="{384E0F1D-E00C-4B5D-934A-3310C55B55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6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27" name="Line 42">
                <a:extLst>
                  <a:ext uri="{FF2B5EF4-FFF2-40B4-BE49-F238E27FC236}">
                    <a16:creationId xmlns:a16="http://schemas.microsoft.com/office/drawing/2014/main" id="{5A9E53BF-2BD4-4A6E-A41E-EA968405A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12" y="162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aphicFrame>
          <p:nvGraphicFramePr>
            <p:cNvPr id="244" name="Object 45">
              <a:extLst>
                <a:ext uri="{FF2B5EF4-FFF2-40B4-BE49-F238E27FC236}">
                  <a16:creationId xmlns:a16="http://schemas.microsoft.com/office/drawing/2014/main" id="{44B7EC22-7B03-42B4-A26E-3A730927B8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8" y="2184"/>
            <a:ext cx="15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1" name="Equation" r:id="rId8" imgW="139680" imgH="215640" progId="Equation.3">
                    <p:embed/>
                  </p:oleObj>
                </mc:Choice>
                <mc:Fallback>
                  <p:oleObj name="Equation" r:id="rId8" imgW="139680" imgH="215640" progId="Equation.3">
                    <p:embed/>
                    <p:pic>
                      <p:nvPicPr>
                        <p:cNvPr id="23" name="Object 45">
                          <a:extLst>
                            <a:ext uri="{FF2B5EF4-FFF2-40B4-BE49-F238E27FC236}">
                              <a16:creationId xmlns:a16="http://schemas.microsoft.com/office/drawing/2014/main" id="{F9C34AAB-5372-4147-843D-2EED6A7715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8" y="2184"/>
                          <a:ext cx="15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46">
              <a:extLst>
                <a:ext uri="{FF2B5EF4-FFF2-40B4-BE49-F238E27FC236}">
                  <a16:creationId xmlns:a16="http://schemas.microsoft.com/office/drawing/2014/main" id="{783FBB8B-C3E4-4A76-BEA7-F70A52CE59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84" y="2184"/>
            <a:ext cx="16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2" name="Equation" r:id="rId10" imgW="152280" imgH="215640" progId="Equation.3">
                    <p:embed/>
                  </p:oleObj>
                </mc:Choice>
                <mc:Fallback>
                  <p:oleObj name="Equation" r:id="rId10" imgW="152280" imgH="215640" progId="Equation.3">
                    <p:embed/>
                    <p:pic>
                      <p:nvPicPr>
                        <p:cNvPr id="24" name="Object 46">
                          <a:extLst>
                            <a:ext uri="{FF2B5EF4-FFF2-40B4-BE49-F238E27FC236}">
                              <a16:creationId xmlns:a16="http://schemas.microsoft.com/office/drawing/2014/main" id="{B21635BA-F26E-4DF4-9107-19B6F718C2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4" y="2184"/>
                          <a:ext cx="16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" name="Object 47">
              <a:extLst>
                <a:ext uri="{FF2B5EF4-FFF2-40B4-BE49-F238E27FC236}">
                  <a16:creationId xmlns:a16="http://schemas.microsoft.com/office/drawing/2014/main" id="{A23FF5FE-D8C0-42AB-90EC-AB8FE518F5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20" y="2184"/>
            <a:ext cx="16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" name="Equation" r:id="rId12" imgW="152280" imgH="228600" progId="Equation.3">
                    <p:embed/>
                  </p:oleObj>
                </mc:Choice>
                <mc:Fallback>
                  <p:oleObj name="Equation" r:id="rId12" imgW="152280" imgH="228600" progId="Equation.3">
                    <p:embed/>
                    <p:pic>
                      <p:nvPicPr>
                        <p:cNvPr id="25" name="Object 47">
                          <a:extLst>
                            <a:ext uri="{FF2B5EF4-FFF2-40B4-BE49-F238E27FC236}">
                              <a16:creationId xmlns:a16="http://schemas.microsoft.com/office/drawing/2014/main" id="{AA9CE361-6488-4DAA-BDBC-B7D176837B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0" y="2184"/>
                          <a:ext cx="16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7" name="Text Box 48">
              <a:extLst>
                <a:ext uri="{FF2B5EF4-FFF2-40B4-BE49-F238E27FC236}">
                  <a16:creationId xmlns:a16="http://schemas.microsoft.com/office/drawing/2014/main" id="{CA0A66FB-E7E5-43E4-9AF0-743B9DF38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6" y="2408"/>
              <a:ext cx="24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ko-KR" altLang="en-US">
                  <a:solidFill>
                    <a:schemeClr val="tx2"/>
                  </a:solidFill>
                  <a:latin typeface="Times New Roman" panose="02020603050405020304" pitchFamily="18" charset="0"/>
                </a:rPr>
                <a:t>ㅕ</a:t>
              </a:r>
            </a:p>
          </p:txBody>
        </p:sp>
        <p:sp>
          <p:nvSpPr>
            <p:cNvPr id="248" name="Text Box 49">
              <a:extLst>
                <a:ext uri="{FF2B5EF4-FFF2-40B4-BE49-F238E27FC236}">
                  <a16:creationId xmlns:a16="http://schemas.microsoft.com/office/drawing/2014/main" id="{F764DD85-883C-41CD-81B8-C36EFE779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" y="2424"/>
              <a:ext cx="24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ko-KR" altLang="en-US">
                  <a:solidFill>
                    <a:schemeClr val="tx2"/>
                  </a:solidFill>
                  <a:latin typeface="Times New Roman" panose="02020603050405020304" pitchFamily="18" charset="0"/>
                </a:rPr>
                <a:t>ㄹ</a:t>
              </a:r>
            </a:p>
          </p:txBody>
        </p:sp>
        <p:sp>
          <p:nvSpPr>
            <p:cNvPr id="249" name="Text Box 50">
              <a:extLst>
                <a:ext uri="{FF2B5EF4-FFF2-40B4-BE49-F238E27FC236}">
                  <a16:creationId xmlns:a16="http://schemas.microsoft.com/office/drawing/2014/main" id="{346E3DF9-7363-4495-94DA-64BF5EAE2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2424"/>
              <a:ext cx="24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ko-KR" altLang="en-US">
                  <a:solidFill>
                    <a:schemeClr val="tx2"/>
                  </a:solidFill>
                  <a:latin typeface="Times New Roman" panose="02020603050405020304" pitchFamily="18" charset="0"/>
                </a:rPr>
                <a:t>ㅓ</a:t>
              </a:r>
            </a:p>
          </p:txBody>
        </p:sp>
        <p:sp>
          <p:nvSpPr>
            <p:cNvPr id="250" name="Line 51">
              <a:extLst>
                <a:ext uri="{FF2B5EF4-FFF2-40B4-BE49-F238E27FC236}">
                  <a16:creationId xmlns:a16="http://schemas.microsoft.com/office/drawing/2014/main" id="{162CD60F-5033-416B-A183-728826238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36" y="2368"/>
              <a:ext cx="112" cy="4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1" name="Line 52">
              <a:extLst>
                <a:ext uri="{FF2B5EF4-FFF2-40B4-BE49-F238E27FC236}">
                  <a16:creationId xmlns:a16="http://schemas.microsoft.com/office/drawing/2014/main" id="{4EB23E9A-E742-49C8-975E-9C07985B1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2384"/>
              <a:ext cx="5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2" name="Line 53">
              <a:extLst>
                <a:ext uri="{FF2B5EF4-FFF2-40B4-BE49-F238E27FC236}">
                  <a16:creationId xmlns:a16="http://schemas.microsoft.com/office/drawing/2014/main" id="{9CBF1A5E-D998-4204-8C96-70A0F2C2F0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4" y="2400"/>
              <a:ext cx="64" cy="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3" name="Line 54">
              <a:extLst>
                <a:ext uri="{FF2B5EF4-FFF2-40B4-BE49-F238E27FC236}">
                  <a16:creationId xmlns:a16="http://schemas.microsoft.com/office/drawing/2014/main" id="{7BF09476-9F77-44C1-9D7C-F5242ED3F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0" y="2384"/>
              <a:ext cx="4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4" name="Line 55">
              <a:extLst>
                <a:ext uri="{FF2B5EF4-FFF2-40B4-BE49-F238E27FC236}">
                  <a16:creationId xmlns:a16="http://schemas.microsoft.com/office/drawing/2014/main" id="{E085F8B3-B482-4D6D-BA2D-BCDDE9970B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0" y="2376"/>
              <a:ext cx="176" cy="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5" name="Oval 56">
              <a:extLst>
                <a:ext uri="{FF2B5EF4-FFF2-40B4-BE49-F238E27FC236}">
                  <a16:creationId xmlns:a16="http://schemas.microsoft.com/office/drawing/2014/main" id="{A81C21FC-F807-4A51-947E-84AC3643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223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" name="Line 57">
              <a:extLst>
                <a:ext uri="{FF2B5EF4-FFF2-40B4-BE49-F238E27FC236}">
                  <a16:creationId xmlns:a16="http://schemas.microsoft.com/office/drawing/2014/main" id="{2F328562-3B89-4AB4-BB1E-8BDED1977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6" y="23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57" name="Group 213">
              <a:extLst>
                <a:ext uri="{FF2B5EF4-FFF2-40B4-BE49-F238E27FC236}">
                  <a16:creationId xmlns:a16="http://schemas.microsoft.com/office/drawing/2014/main" id="{00EC29B1-71BC-441F-AC8A-0076D09E9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2" y="2040"/>
              <a:ext cx="3024" cy="576"/>
              <a:chOff x="1352" y="1816"/>
              <a:chExt cx="3024" cy="752"/>
            </a:xfrm>
          </p:grpSpPr>
          <p:sp>
            <p:nvSpPr>
              <p:cNvPr id="406" name="Line 43">
                <a:extLst>
                  <a:ext uri="{FF2B5EF4-FFF2-40B4-BE49-F238E27FC236}">
                    <a16:creationId xmlns:a16="http://schemas.microsoft.com/office/drawing/2014/main" id="{C04DAEA4-CF1E-408A-A0EE-B60F98A4D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1832"/>
                <a:ext cx="0" cy="7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7" name="Line 44">
                <a:extLst>
                  <a:ext uri="{FF2B5EF4-FFF2-40B4-BE49-F238E27FC236}">
                    <a16:creationId xmlns:a16="http://schemas.microsoft.com/office/drawing/2014/main" id="{DF726F13-95BB-4E51-BC54-D5F172DD2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8" y="1824"/>
                <a:ext cx="0" cy="7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8" name="Line 58">
                <a:extLst>
                  <a:ext uri="{FF2B5EF4-FFF2-40B4-BE49-F238E27FC236}">
                    <a16:creationId xmlns:a16="http://schemas.microsoft.com/office/drawing/2014/main" id="{9CA86AD6-89ED-4B3F-85D2-BAF6D79BE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2" y="1840"/>
                <a:ext cx="0" cy="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9" name="Line 59">
                <a:extLst>
                  <a:ext uri="{FF2B5EF4-FFF2-40B4-BE49-F238E27FC236}">
                    <a16:creationId xmlns:a16="http://schemas.microsoft.com/office/drawing/2014/main" id="{E7B1E882-02F9-4F76-9C9B-5EA61CA1E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6" y="1816"/>
                <a:ext cx="0" cy="7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58" name="Text Box 61">
              <a:extLst>
                <a:ext uri="{FF2B5EF4-FFF2-40B4-BE49-F238E27FC236}">
                  <a16:creationId xmlns:a16="http://schemas.microsoft.com/office/drawing/2014/main" id="{4BF49E82-AD62-4DEE-873F-543202595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" y="2184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Times New Roman" panose="02020603050405020304" pitchFamily="18" charset="0"/>
                </a:rPr>
                <a:t>HMM</a:t>
              </a:r>
            </a:p>
          </p:txBody>
        </p:sp>
        <p:sp>
          <p:nvSpPr>
            <p:cNvPr id="259" name="Line 62">
              <a:extLst>
                <a:ext uri="{FF2B5EF4-FFF2-40B4-BE49-F238E27FC236}">
                  <a16:creationId xmlns:a16="http://schemas.microsoft.com/office/drawing/2014/main" id="{D27A5F10-B76B-4730-8047-A16DBFD16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2" y="2384"/>
              <a:ext cx="344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260" name="Object 124">
              <a:extLst>
                <a:ext uri="{FF2B5EF4-FFF2-40B4-BE49-F238E27FC236}">
                  <a16:creationId xmlns:a16="http://schemas.microsoft.com/office/drawing/2014/main" id="{A26BF71A-0791-4133-9063-F0AC4F1A21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75" y="2610"/>
            <a:ext cx="391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" name="Equation" r:id="rId14" imgW="406080" imgH="241200" progId="Equation.3">
                    <p:embed/>
                  </p:oleObj>
                </mc:Choice>
                <mc:Fallback>
                  <p:oleObj name="Equation" r:id="rId14" imgW="406080" imgH="241200" progId="Equation.3">
                    <p:embed/>
                    <p:pic>
                      <p:nvPicPr>
                        <p:cNvPr id="39" name="Object 124">
                          <a:extLst>
                            <a:ext uri="{FF2B5EF4-FFF2-40B4-BE49-F238E27FC236}">
                              <a16:creationId xmlns:a16="http://schemas.microsoft.com/office/drawing/2014/main" id="{F9D60AFB-8407-47BE-BBF9-5BBA1FB7DE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5" y="2610"/>
                          <a:ext cx="391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1" name="Line 193">
              <a:extLst>
                <a:ext uri="{FF2B5EF4-FFF2-40B4-BE49-F238E27FC236}">
                  <a16:creationId xmlns:a16="http://schemas.microsoft.com/office/drawing/2014/main" id="{3D3C3C20-C56E-413D-88F4-2E35B5226E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0" y="2384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2" name="Line 194">
              <a:extLst>
                <a:ext uri="{FF2B5EF4-FFF2-40B4-BE49-F238E27FC236}">
                  <a16:creationId xmlns:a16="http://schemas.microsoft.com/office/drawing/2014/main" id="{331A6CA7-AB97-4A18-9705-4CFC6DC68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4" y="2392"/>
              <a:ext cx="9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3" name="Line 195">
              <a:extLst>
                <a:ext uri="{FF2B5EF4-FFF2-40B4-BE49-F238E27FC236}">
                  <a16:creationId xmlns:a16="http://schemas.microsoft.com/office/drawing/2014/main" id="{D929FD8C-1AF9-4670-A5B6-D52552C7E1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36" y="2376"/>
              <a:ext cx="168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64" name="Group 212">
              <a:extLst>
                <a:ext uri="{FF2B5EF4-FFF2-40B4-BE49-F238E27FC236}">
                  <a16:creationId xmlns:a16="http://schemas.microsoft.com/office/drawing/2014/main" id="{36B0C921-8742-476F-B599-BBC45A9E13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" y="2832"/>
              <a:ext cx="4729" cy="1289"/>
              <a:chOff x="336" y="2808"/>
              <a:chExt cx="4729" cy="1289"/>
            </a:xfrm>
          </p:grpSpPr>
          <p:sp>
            <p:nvSpPr>
              <p:cNvPr id="265" name="Text Box 60">
                <a:extLst>
                  <a:ext uri="{FF2B5EF4-FFF2-40B4-BE49-F238E27FC236}">
                    <a16:creationId xmlns:a16="http://schemas.microsoft.com/office/drawing/2014/main" id="{1C45EA5B-0831-4AB1-9CDB-B2CA8842F0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" y="2808"/>
                <a:ext cx="55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>
                    <a:latin typeface="Times New Roman" panose="02020603050405020304" pitchFamily="18" charset="0"/>
                  </a:rPr>
                  <a:t>Features</a:t>
                </a:r>
              </a:p>
            </p:txBody>
          </p:sp>
          <p:grpSp>
            <p:nvGrpSpPr>
              <p:cNvPr id="266" name="Group 63">
                <a:extLst>
                  <a:ext uri="{FF2B5EF4-FFF2-40B4-BE49-F238E27FC236}">
                    <a16:creationId xmlns:a16="http://schemas.microsoft.com/office/drawing/2014/main" id="{128C8638-5E4E-46E4-A069-FEB616D74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4" y="2888"/>
                <a:ext cx="48" cy="240"/>
                <a:chOff x="672" y="3264"/>
                <a:chExt cx="48" cy="240"/>
              </a:xfrm>
            </p:grpSpPr>
            <p:sp>
              <p:nvSpPr>
                <p:cNvPr id="401" name="Rectangle 64">
                  <a:extLst>
                    <a:ext uri="{FF2B5EF4-FFF2-40B4-BE49-F238E27FC236}">
                      <a16:creationId xmlns:a16="http://schemas.microsoft.com/office/drawing/2014/main" id="{50CB31E7-E6AF-4C01-A055-270B7A99E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2" name="Line 65">
                  <a:extLst>
                    <a:ext uri="{FF2B5EF4-FFF2-40B4-BE49-F238E27FC236}">
                      <a16:creationId xmlns:a16="http://schemas.microsoft.com/office/drawing/2014/main" id="{AF097C10-70BA-4E14-8671-9832FD238A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3" name="Line 66">
                  <a:extLst>
                    <a:ext uri="{FF2B5EF4-FFF2-40B4-BE49-F238E27FC236}">
                      <a16:creationId xmlns:a16="http://schemas.microsoft.com/office/drawing/2014/main" id="{572BBD67-CB68-4C21-91A4-52B1C206F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4" name="Line 67">
                  <a:extLst>
                    <a:ext uri="{FF2B5EF4-FFF2-40B4-BE49-F238E27FC236}">
                      <a16:creationId xmlns:a16="http://schemas.microsoft.com/office/drawing/2014/main" id="{8AA35E5A-1376-4509-9A41-F2326B2D8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5" name="Line 68">
                  <a:extLst>
                    <a:ext uri="{FF2B5EF4-FFF2-40B4-BE49-F238E27FC236}">
                      <a16:creationId xmlns:a16="http://schemas.microsoft.com/office/drawing/2014/main" id="{7D681281-C043-4D68-AC88-8440CD87A8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7" name="Group 69">
                <a:extLst>
                  <a:ext uri="{FF2B5EF4-FFF2-40B4-BE49-F238E27FC236}">
                    <a16:creationId xmlns:a16="http://schemas.microsoft.com/office/drawing/2014/main" id="{44A1882F-2E08-438B-B4D4-82BC98FF4F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8" y="2888"/>
                <a:ext cx="48" cy="240"/>
                <a:chOff x="672" y="3264"/>
                <a:chExt cx="48" cy="240"/>
              </a:xfrm>
            </p:grpSpPr>
            <p:sp>
              <p:nvSpPr>
                <p:cNvPr id="396" name="Rectangle 70">
                  <a:extLst>
                    <a:ext uri="{FF2B5EF4-FFF2-40B4-BE49-F238E27FC236}">
                      <a16:creationId xmlns:a16="http://schemas.microsoft.com/office/drawing/2014/main" id="{BBA34980-C439-4EAA-8922-AA05793F4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7" name="Line 71">
                  <a:extLst>
                    <a:ext uri="{FF2B5EF4-FFF2-40B4-BE49-F238E27FC236}">
                      <a16:creationId xmlns:a16="http://schemas.microsoft.com/office/drawing/2014/main" id="{7FC79F7C-4FB4-470B-8D8D-674BAF93E1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8" name="Line 72">
                  <a:extLst>
                    <a:ext uri="{FF2B5EF4-FFF2-40B4-BE49-F238E27FC236}">
                      <a16:creationId xmlns:a16="http://schemas.microsoft.com/office/drawing/2014/main" id="{128CFFE2-B962-4958-A6C3-BF088F10F3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9" name="Line 73">
                  <a:extLst>
                    <a:ext uri="{FF2B5EF4-FFF2-40B4-BE49-F238E27FC236}">
                      <a16:creationId xmlns:a16="http://schemas.microsoft.com/office/drawing/2014/main" id="{AEEC1655-C183-4874-9FB4-20F2929EEE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400" name="Line 74">
                  <a:extLst>
                    <a:ext uri="{FF2B5EF4-FFF2-40B4-BE49-F238E27FC236}">
                      <a16:creationId xmlns:a16="http://schemas.microsoft.com/office/drawing/2014/main" id="{235E6D4B-4C76-412C-B30F-33DD2D929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8" name="Group 75">
                <a:extLst>
                  <a:ext uri="{FF2B5EF4-FFF2-40B4-BE49-F238E27FC236}">
                    <a16:creationId xmlns:a16="http://schemas.microsoft.com/office/drawing/2014/main" id="{FA775E3B-2983-45C4-A532-7B87F44C0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0" y="2888"/>
                <a:ext cx="48" cy="240"/>
                <a:chOff x="672" y="3264"/>
                <a:chExt cx="48" cy="240"/>
              </a:xfrm>
            </p:grpSpPr>
            <p:sp>
              <p:nvSpPr>
                <p:cNvPr id="391" name="Rectangle 76">
                  <a:extLst>
                    <a:ext uri="{FF2B5EF4-FFF2-40B4-BE49-F238E27FC236}">
                      <a16:creationId xmlns:a16="http://schemas.microsoft.com/office/drawing/2014/main" id="{053A19FB-6473-40E2-904D-FC7171F92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2" name="Line 77">
                  <a:extLst>
                    <a:ext uri="{FF2B5EF4-FFF2-40B4-BE49-F238E27FC236}">
                      <a16:creationId xmlns:a16="http://schemas.microsoft.com/office/drawing/2014/main" id="{63902FEB-05E6-4D0B-B0F5-7EAE5DEC17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3" name="Line 78">
                  <a:extLst>
                    <a:ext uri="{FF2B5EF4-FFF2-40B4-BE49-F238E27FC236}">
                      <a16:creationId xmlns:a16="http://schemas.microsoft.com/office/drawing/2014/main" id="{422C8692-317B-4C4F-A614-EE7F021A83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4" name="Line 79">
                  <a:extLst>
                    <a:ext uri="{FF2B5EF4-FFF2-40B4-BE49-F238E27FC236}">
                      <a16:creationId xmlns:a16="http://schemas.microsoft.com/office/drawing/2014/main" id="{964D80E5-C286-4C1C-B72A-F27A69FC14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5" name="Line 80">
                  <a:extLst>
                    <a:ext uri="{FF2B5EF4-FFF2-40B4-BE49-F238E27FC236}">
                      <a16:creationId xmlns:a16="http://schemas.microsoft.com/office/drawing/2014/main" id="{AC1A1AF1-6445-49E8-A31E-6D6F62C1D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9" name="Group 81">
                <a:extLst>
                  <a:ext uri="{FF2B5EF4-FFF2-40B4-BE49-F238E27FC236}">
                    <a16:creationId xmlns:a16="http://schemas.microsoft.com/office/drawing/2014/main" id="{0A36F9E0-8BBE-4C1A-959C-C81486C78E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2" y="2888"/>
                <a:ext cx="48" cy="240"/>
                <a:chOff x="672" y="3264"/>
                <a:chExt cx="48" cy="240"/>
              </a:xfrm>
            </p:grpSpPr>
            <p:sp>
              <p:nvSpPr>
                <p:cNvPr id="386" name="Rectangle 82">
                  <a:extLst>
                    <a:ext uri="{FF2B5EF4-FFF2-40B4-BE49-F238E27FC236}">
                      <a16:creationId xmlns:a16="http://schemas.microsoft.com/office/drawing/2014/main" id="{B77DD5B4-8424-411C-A2A3-2655FFFE2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7" name="Line 83">
                  <a:extLst>
                    <a:ext uri="{FF2B5EF4-FFF2-40B4-BE49-F238E27FC236}">
                      <a16:creationId xmlns:a16="http://schemas.microsoft.com/office/drawing/2014/main" id="{C9ED24F0-9F07-4A19-86CD-58375BD2EB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8" name="Line 84">
                  <a:extLst>
                    <a:ext uri="{FF2B5EF4-FFF2-40B4-BE49-F238E27FC236}">
                      <a16:creationId xmlns:a16="http://schemas.microsoft.com/office/drawing/2014/main" id="{6CF9EBD9-5EF8-4A6F-8EFB-2C038D2646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9" name="Line 85">
                  <a:extLst>
                    <a:ext uri="{FF2B5EF4-FFF2-40B4-BE49-F238E27FC236}">
                      <a16:creationId xmlns:a16="http://schemas.microsoft.com/office/drawing/2014/main" id="{65186642-C317-49FC-959A-E9C6A57E6B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90" name="Line 86">
                  <a:extLst>
                    <a:ext uri="{FF2B5EF4-FFF2-40B4-BE49-F238E27FC236}">
                      <a16:creationId xmlns:a16="http://schemas.microsoft.com/office/drawing/2014/main" id="{0A89FA4F-0DD9-4C57-AB1F-94F4DB7422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0" name="Group 87">
                <a:extLst>
                  <a:ext uri="{FF2B5EF4-FFF2-40B4-BE49-F238E27FC236}">
                    <a16:creationId xmlns:a16="http://schemas.microsoft.com/office/drawing/2014/main" id="{708938A0-D54E-4DDD-8CA6-FC66816F0D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56" y="2888"/>
                <a:ext cx="48" cy="240"/>
                <a:chOff x="672" y="3264"/>
                <a:chExt cx="48" cy="240"/>
              </a:xfrm>
            </p:grpSpPr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id="{C7693813-E406-4582-B90A-2F4B2F28D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2" name="Line 89">
                  <a:extLst>
                    <a:ext uri="{FF2B5EF4-FFF2-40B4-BE49-F238E27FC236}">
                      <a16:creationId xmlns:a16="http://schemas.microsoft.com/office/drawing/2014/main" id="{C2C70A76-5264-4D5A-BCE2-69965A129A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3" name="Line 90">
                  <a:extLst>
                    <a:ext uri="{FF2B5EF4-FFF2-40B4-BE49-F238E27FC236}">
                      <a16:creationId xmlns:a16="http://schemas.microsoft.com/office/drawing/2014/main" id="{6B92D6A9-67E9-4DE3-9952-1EE1D23D4D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4" name="Line 91">
                  <a:extLst>
                    <a:ext uri="{FF2B5EF4-FFF2-40B4-BE49-F238E27FC236}">
                      <a16:creationId xmlns:a16="http://schemas.microsoft.com/office/drawing/2014/main" id="{03DE7282-E05F-4627-B5FD-F0BEE775B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5" name="Line 92">
                  <a:extLst>
                    <a:ext uri="{FF2B5EF4-FFF2-40B4-BE49-F238E27FC236}">
                      <a16:creationId xmlns:a16="http://schemas.microsoft.com/office/drawing/2014/main" id="{2401813C-5B0E-4EE5-8C76-5507ADA40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1" name="Group 93">
                <a:extLst>
                  <a:ext uri="{FF2B5EF4-FFF2-40B4-BE49-F238E27FC236}">
                    <a16:creationId xmlns:a16="http://schemas.microsoft.com/office/drawing/2014/main" id="{D26D1BB5-E331-4B38-8FB3-B957746FC1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4" y="2888"/>
                <a:ext cx="48" cy="240"/>
                <a:chOff x="672" y="3264"/>
                <a:chExt cx="48" cy="240"/>
              </a:xfrm>
            </p:grpSpPr>
            <p:sp>
              <p:nvSpPr>
                <p:cNvPr id="376" name="Rectangle 94">
                  <a:extLst>
                    <a:ext uri="{FF2B5EF4-FFF2-40B4-BE49-F238E27FC236}">
                      <a16:creationId xmlns:a16="http://schemas.microsoft.com/office/drawing/2014/main" id="{60DF88FA-9DDB-4EDB-85D3-20C435596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7" name="Line 95">
                  <a:extLst>
                    <a:ext uri="{FF2B5EF4-FFF2-40B4-BE49-F238E27FC236}">
                      <a16:creationId xmlns:a16="http://schemas.microsoft.com/office/drawing/2014/main" id="{7DF98043-5380-4009-81C5-C1DAEA2BD9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8" name="Line 96">
                  <a:extLst>
                    <a:ext uri="{FF2B5EF4-FFF2-40B4-BE49-F238E27FC236}">
                      <a16:creationId xmlns:a16="http://schemas.microsoft.com/office/drawing/2014/main" id="{D475F6D0-CFA5-4821-B96A-B5CBEDAACF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9" name="Line 97">
                  <a:extLst>
                    <a:ext uri="{FF2B5EF4-FFF2-40B4-BE49-F238E27FC236}">
                      <a16:creationId xmlns:a16="http://schemas.microsoft.com/office/drawing/2014/main" id="{B2986016-E779-44ED-BC80-B60C17840A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80" name="Line 98">
                  <a:extLst>
                    <a:ext uri="{FF2B5EF4-FFF2-40B4-BE49-F238E27FC236}">
                      <a16:creationId xmlns:a16="http://schemas.microsoft.com/office/drawing/2014/main" id="{941586DE-B363-4D98-866D-F7B37C9DF5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2" name="Group 99">
                <a:extLst>
                  <a:ext uri="{FF2B5EF4-FFF2-40B4-BE49-F238E27FC236}">
                    <a16:creationId xmlns:a16="http://schemas.microsoft.com/office/drawing/2014/main" id="{DB18A1F8-3C03-4AEC-BBDB-FC3BA863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8" y="2888"/>
                <a:ext cx="48" cy="240"/>
                <a:chOff x="672" y="3264"/>
                <a:chExt cx="48" cy="240"/>
              </a:xfrm>
            </p:grpSpPr>
            <p:sp>
              <p:nvSpPr>
                <p:cNvPr id="371" name="Rectangle 100">
                  <a:extLst>
                    <a:ext uri="{FF2B5EF4-FFF2-40B4-BE49-F238E27FC236}">
                      <a16:creationId xmlns:a16="http://schemas.microsoft.com/office/drawing/2014/main" id="{1C704618-3CFF-4A52-9A52-0CE70259E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Line 101">
                  <a:extLst>
                    <a:ext uri="{FF2B5EF4-FFF2-40B4-BE49-F238E27FC236}">
                      <a16:creationId xmlns:a16="http://schemas.microsoft.com/office/drawing/2014/main" id="{887291F1-C8D0-4FB6-A7F2-757F635D8D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Line 102">
                  <a:extLst>
                    <a:ext uri="{FF2B5EF4-FFF2-40B4-BE49-F238E27FC236}">
                      <a16:creationId xmlns:a16="http://schemas.microsoft.com/office/drawing/2014/main" id="{63B187EC-6C69-410D-BD69-CCA32DB636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Line 103">
                  <a:extLst>
                    <a:ext uri="{FF2B5EF4-FFF2-40B4-BE49-F238E27FC236}">
                      <a16:creationId xmlns:a16="http://schemas.microsoft.com/office/drawing/2014/main" id="{8B77BE1F-232C-4AF5-9342-14F6DB1938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Line 104">
                  <a:extLst>
                    <a:ext uri="{FF2B5EF4-FFF2-40B4-BE49-F238E27FC236}">
                      <a16:creationId xmlns:a16="http://schemas.microsoft.com/office/drawing/2014/main" id="{AB276BD5-0E11-4F0C-9DBA-0F0F206AC6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Group 105">
                <a:extLst>
                  <a:ext uri="{FF2B5EF4-FFF2-40B4-BE49-F238E27FC236}">
                    <a16:creationId xmlns:a16="http://schemas.microsoft.com/office/drawing/2014/main" id="{798AC45B-F148-464B-8CFF-3E18F0745D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0" y="2888"/>
                <a:ext cx="48" cy="240"/>
                <a:chOff x="672" y="3264"/>
                <a:chExt cx="48" cy="240"/>
              </a:xfrm>
            </p:grpSpPr>
            <p:sp>
              <p:nvSpPr>
                <p:cNvPr id="366" name="Rectangle 106">
                  <a:extLst>
                    <a:ext uri="{FF2B5EF4-FFF2-40B4-BE49-F238E27FC236}">
                      <a16:creationId xmlns:a16="http://schemas.microsoft.com/office/drawing/2014/main" id="{9DF452D7-1BA0-47F5-82BC-CC43A0551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Line 107">
                  <a:extLst>
                    <a:ext uri="{FF2B5EF4-FFF2-40B4-BE49-F238E27FC236}">
                      <a16:creationId xmlns:a16="http://schemas.microsoft.com/office/drawing/2014/main" id="{1E461A02-C466-4766-B5F7-AE9F619C9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8" name="Line 108">
                  <a:extLst>
                    <a:ext uri="{FF2B5EF4-FFF2-40B4-BE49-F238E27FC236}">
                      <a16:creationId xmlns:a16="http://schemas.microsoft.com/office/drawing/2014/main" id="{35C3D3D8-3D29-4B2B-B0A6-847A90BA25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Line 109">
                  <a:extLst>
                    <a:ext uri="{FF2B5EF4-FFF2-40B4-BE49-F238E27FC236}">
                      <a16:creationId xmlns:a16="http://schemas.microsoft.com/office/drawing/2014/main" id="{ED830AD2-CC5A-4054-B302-52A375202A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Line 110">
                  <a:extLst>
                    <a:ext uri="{FF2B5EF4-FFF2-40B4-BE49-F238E27FC236}">
                      <a16:creationId xmlns:a16="http://schemas.microsoft.com/office/drawing/2014/main" id="{777AAEDF-1F03-4613-9AF5-B992BD1768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4" name="Group 111">
                <a:extLst>
                  <a:ext uri="{FF2B5EF4-FFF2-40B4-BE49-F238E27FC236}">
                    <a16:creationId xmlns:a16="http://schemas.microsoft.com/office/drawing/2014/main" id="{E908869B-F809-449A-8AA0-8E6CA5AEB3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92" y="2888"/>
                <a:ext cx="48" cy="240"/>
                <a:chOff x="672" y="3264"/>
                <a:chExt cx="48" cy="240"/>
              </a:xfrm>
            </p:grpSpPr>
            <p:sp>
              <p:nvSpPr>
                <p:cNvPr id="361" name="Rectangle 112">
                  <a:extLst>
                    <a:ext uri="{FF2B5EF4-FFF2-40B4-BE49-F238E27FC236}">
                      <a16:creationId xmlns:a16="http://schemas.microsoft.com/office/drawing/2014/main" id="{51FE0DF3-9D11-47F8-9444-CD9C147E7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2" name="Line 113">
                  <a:extLst>
                    <a:ext uri="{FF2B5EF4-FFF2-40B4-BE49-F238E27FC236}">
                      <a16:creationId xmlns:a16="http://schemas.microsoft.com/office/drawing/2014/main" id="{1DE15F92-D4B8-49DA-B68B-2E77015EB3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3" name="Line 114">
                  <a:extLst>
                    <a:ext uri="{FF2B5EF4-FFF2-40B4-BE49-F238E27FC236}">
                      <a16:creationId xmlns:a16="http://schemas.microsoft.com/office/drawing/2014/main" id="{C6CE33D1-8708-4CDE-B188-E1A0DA3579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4" name="Line 115">
                  <a:extLst>
                    <a:ext uri="{FF2B5EF4-FFF2-40B4-BE49-F238E27FC236}">
                      <a16:creationId xmlns:a16="http://schemas.microsoft.com/office/drawing/2014/main" id="{CF4CE0DA-4519-4189-905D-47196713F2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5" name="Line 116">
                  <a:extLst>
                    <a:ext uri="{FF2B5EF4-FFF2-40B4-BE49-F238E27FC236}">
                      <a16:creationId xmlns:a16="http://schemas.microsoft.com/office/drawing/2014/main" id="{8ABE36DF-9FCF-41A2-A6E2-CFE06C32F0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5" name="Group 117">
                <a:extLst>
                  <a:ext uri="{FF2B5EF4-FFF2-40B4-BE49-F238E27FC236}">
                    <a16:creationId xmlns:a16="http://schemas.microsoft.com/office/drawing/2014/main" id="{E60E8E4B-B785-437F-BC33-025CDF8F13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6" y="2888"/>
                <a:ext cx="48" cy="240"/>
                <a:chOff x="672" y="3264"/>
                <a:chExt cx="48" cy="240"/>
              </a:xfrm>
            </p:grpSpPr>
            <p:sp>
              <p:nvSpPr>
                <p:cNvPr id="356" name="Rectangle 118">
                  <a:extLst>
                    <a:ext uri="{FF2B5EF4-FFF2-40B4-BE49-F238E27FC236}">
                      <a16:creationId xmlns:a16="http://schemas.microsoft.com/office/drawing/2014/main" id="{F09B26F9-0C50-49C4-A42A-FD62EF5A5E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Line 119">
                  <a:extLst>
                    <a:ext uri="{FF2B5EF4-FFF2-40B4-BE49-F238E27FC236}">
                      <a16:creationId xmlns:a16="http://schemas.microsoft.com/office/drawing/2014/main" id="{E207182E-CBE7-4ADF-B211-AB8B14DC21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Line 120">
                  <a:extLst>
                    <a:ext uri="{FF2B5EF4-FFF2-40B4-BE49-F238E27FC236}">
                      <a16:creationId xmlns:a16="http://schemas.microsoft.com/office/drawing/2014/main" id="{A6572E9F-B1DC-41B7-81DE-6F3D5CBF55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Line 121">
                  <a:extLst>
                    <a:ext uri="{FF2B5EF4-FFF2-40B4-BE49-F238E27FC236}">
                      <a16:creationId xmlns:a16="http://schemas.microsoft.com/office/drawing/2014/main" id="{72D68237-1E97-458A-8C8A-E35BE378A2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Line 122">
                  <a:extLst>
                    <a:ext uri="{FF2B5EF4-FFF2-40B4-BE49-F238E27FC236}">
                      <a16:creationId xmlns:a16="http://schemas.microsoft.com/office/drawing/2014/main" id="{E8778844-6DBC-4805-BE10-3B55E9F006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76" name="Text Box 123">
                <a:extLst>
                  <a:ext uri="{FF2B5EF4-FFF2-40B4-BE49-F238E27FC236}">
                    <a16:creationId xmlns:a16="http://schemas.microsoft.com/office/drawing/2014/main" id="{051ECEB3-D5F1-44A2-BF1E-E0247F188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3648"/>
                <a:ext cx="87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>
                    <a:latin typeface="Times New Roman" panose="02020603050405020304" pitchFamily="18" charset="0"/>
                  </a:rPr>
                  <a:t>Speech signals</a:t>
                </a:r>
              </a:p>
            </p:txBody>
          </p:sp>
          <p:grpSp>
            <p:nvGrpSpPr>
              <p:cNvPr id="277" name="Group 127">
                <a:extLst>
                  <a:ext uri="{FF2B5EF4-FFF2-40B4-BE49-F238E27FC236}">
                    <a16:creationId xmlns:a16="http://schemas.microsoft.com/office/drawing/2014/main" id="{52C41A29-A697-4FAC-A6AC-0225CC3A11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84" y="2888"/>
                <a:ext cx="48" cy="240"/>
                <a:chOff x="672" y="3264"/>
                <a:chExt cx="48" cy="240"/>
              </a:xfrm>
            </p:grpSpPr>
            <p:sp>
              <p:nvSpPr>
                <p:cNvPr id="351" name="Rectangle 128">
                  <a:extLst>
                    <a:ext uri="{FF2B5EF4-FFF2-40B4-BE49-F238E27FC236}">
                      <a16:creationId xmlns:a16="http://schemas.microsoft.com/office/drawing/2014/main" id="{3E4E6C28-0935-4F07-BAD9-0FE7F04384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2" name="Line 129">
                  <a:extLst>
                    <a:ext uri="{FF2B5EF4-FFF2-40B4-BE49-F238E27FC236}">
                      <a16:creationId xmlns:a16="http://schemas.microsoft.com/office/drawing/2014/main" id="{B12F3D9D-7DE8-49DD-9756-4475B58FA4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3" name="Line 130">
                  <a:extLst>
                    <a:ext uri="{FF2B5EF4-FFF2-40B4-BE49-F238E27FC236}">
                      <a16:creationId xmlns:a16="http://schemas.microsoft.com/office/drawing/2014/main" id="{F54A69EF-35D1-4AE4-AF32-EAD67A878E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4" name="Line 131">
                  <a:extLst>
                    <a:ext uri="{FF2B5EF4-FFF2-40B4-BE49-F238E27FC236}">
                      <a16:creationId xmlns:a16="http://schemas.microsoft.com/office/drawing/2014/main" id="{0CC22987-E9EE-4E1A-83C6-0A53ACC30C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Line 132">
                  <a:extLst>
                    <a:ext uri="{FF2B5EF4-FFF2-40B4-BE49-F238E27FC236}">
                      <a16:creationId xmlns:a16="http://schemas.microsoft.com/office/drawing/2014/main" id="{C8296E1D-828F-41C4-9CC1-C15C0BEDB5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8" name="Group 133">
                <a:extLst>
                  <a:ext uri="{FF2B5EF4-FFF2-40B4-BE49-F238E27FC236}">
                    <a16:creationId xmlns:a16="http://schemas.microsoft.com/office/drawing/2014/main" id="{40DCAF23-1EBF-4A4A-A529-F84779211C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76" y="2888"/>
                <a:ext cx="48" cy="240"/>
                <a:chOff x="672" y="3264"/>
                <a:chExt cx="48" cy="240"/>
              </a:xfrm>
            </p:grpSpPr>
            <p:sp>
              <p:nvSpPr>
                <p:cNvPr id="346" name="Rectangle 134">
                  <a:extLst>
                    <a:ext uri="{FF2B5EF4-FFF2-40B4-BE49-F238E27FC236}">
                      <a16:creationId xmlns:a16="http://schemas.microsoft.com/office/drawing/2014/main" id="{60A344C2-E5A5-49BA-B5DE-F9578618D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7" name="Line 135">
                  <a:extLst>
                    <a:ext uri="{FF2B5EF4-FFF2-40B4-BE49-F238E27FC236}">
                      <a16:creationId xmlns:a16="http://schemas.microsoft.com/office/drawing/2014/main" id="{4F522EDD-1D35-4C5A-93F2-ECCF33FE15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8" name="Line 136">
                  <a:extLst>
                    <a:ext uri="{FF2B5EF4-FFF2-40B4-BE49-F238E27FC236}">
                      <a16:creationId xmlns:a16="http://schemas.microsoft.com/office/drawing/2014/main" id="{F4132DF7-D01F-47C8-9BFA-A53AC859B1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9" name="Line 137">
                  <a:extLst>
                    <a:ext uri="{FF2B5EF4-FFF2-40B4-BE49-F238E27FC236}">
                      <a16:creationId xmlns:a16="http://schemas.microsoft.com/office/drawing/2014/main" id="{B255C5A4-09D5-4187-B48C-C2D2FB9E78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50" name="Line 138">
                  <a:extLst>
                    <a:ext uri="{FF2B5EF4-FFF2-40B4-BE49-F238E27FC236}">
                      <a16:creationId xmlns:a16="http://schemas.microsoft.com/office/drawing/2014/main" id="{33D95256-69CC-4106-83F2-E89BD87240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9" name="Group 139">
                <a:extLst>
                  <a:ext uri="{FF2B5EF4-FFF2-40B4-BE49-F238E27FC236}">
                    <a16:creationId xmlns:a16="http://schemas.microsoft.com/office/drawing/2014/main" id="{3F2C7354-806F-4B5C-A934-29D568481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8" y="2888"/>
                <a:ext cx="48" cy="240"/>
                <a:chOff x="672" y="3264"/>
                <a:chExt cx="48" cy="240"/>
              </a:xfrm>
            </p:grpSpPr>
            <p:sp>
              <p:nvSpPr>
                <p:cNvPr id="341" name="Rectangle 140">
                  <a:extLst>
                    <a:ext uri="{FF2B5EF4-FFF2-40B4-BE49-F238E27FC236}">
                      <a16:creationId xmlns:a16="http://schemas.microsoft.com/office/drawing/2014/main" id="{D7E7E991-D52D-4915-9DCF-ED20090F7C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2" name="Line 141">
                  <a:extLst>
                    <a:ext uri="{FF2B5EF4-FFF2-40B4-BE49-F238E27FC236}">
                      <a16:creationId xmlns:a16="http://schemas.microsoft.com/office/drawing/2014/main" id="{776537EE-A2B6-416F-9163-A39BC48BFD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3" name="Line 142">
                  <a:extLst>
                    <a:ext uri="{FF2B5EF4-FFF2-40B4-BE49-F238E27FC236}">
                      <a16:creationId xmlns:a16="http://schemas.microsoft.com/office/drawing/2014/main" id="{6191B79C-F8FB-4920-B491-48D629F186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4" name="Line 143">
                  <a:extLst>
                    <a:ext uri="{FF2B5EF4-FFF2-40B4-BE49-F238E27FC236}">
                      <a16:creationId xmlns:a16="http://schemas.microsoft.com/office/drawing/2014/main" id="{52735A93-0E9A-4A93-9C2B-85CFC86989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5" name="Line 144">
                  <a:extLst>
                    <a:ext uri="{FF2B5EF4-FFF2-40B4-BE49-F238E27FC236}">
                      <a16:creationId xmlns:a16="http://schemas.microsoft.com/office/drawing/2014/main" id="{21A6D42A-1BE2-4409-8427-CC0132E03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0" name="Group 145">
                <a:extLst>
                  <a:ext uri="{FF2B5EF4-FFF2-40B4-BE49-F238E27FC236}">
                    <a16:creationId xmlns:a16="http://schemas.microsoft.com/office/drawing/2014/main" id="{C11152A5-2DEF-4FD1-8C5E-1D7E1F6315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52" y="2888"/>
                <a:ext cx="48" cy="240"/>
                <a:chOff x="672" y="3264"/>
                <a:chExt cx="48" cy="240"/>
              </a:xfrm>
            </p:grpSpPr>
            <p:sp>
              <p:nvSpPr>
                <p:cNvPr id="336" name="Rectangle 146">
                  <a:extLst>
                    <a:ext uri="{FF2B5EF4-FFF2-40B4-BE49-F238E27FC236}">
                      <a16:creationId xmlns:a16="http://schemas.microsoft.com/office/drawing/2014/main" id="{1F9315D4-FCF6-41E4-9848-D94002AAB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7" name="Line 147">
                  <a:extLst>
                    <a:ext uri="{FF2B5EF4-FFF2-40B4-BE49-F238E27FC236}">
                      <a16:creationId xmlns:a16="http://schemas.microsoft.com/office/drawing/2014/main" id="{12183180-0FD0-4CD2-88F0-7455BDB5B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8" name="Line 148">
                  <a:extLst>
                    <a:ext uri="{FF2B5EF4-FFF2-40B4-BE49-F238E27FC236}">
                      <a16:creationId xmlns:a16="http://schemas.microsoft.com/office/drawing/2014/main" id="{3FB1FE33-C7E5-4D12-B018-591F7264E2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9" name="Line 149">
                  <a:extLst>
                    <a:ext uri="{FF2B5EF4-FFF2-40B4-BE49-F238E27FC236}">
                      <a16:creationId xmlns:a16="http://schemas.microsoft.com/office/drawing/2014/main" id="{3375FC53-C2CA-402D-8D08-525408F4BC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Line 150">
                  <a:extLst>
                    <a:ext uri="{FF2B5EF4-FFF2-40B4-BE49-F238E27FC236}">
                      <a16:creationId xmlns:a16="http://schemas.microsoft.com/office/drawing/2014/main" id="{C40E7586-424E-46EB-AAD9-2D9518DA8A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1" name="Group 151">
                <a:extLst>
                  <a:ext uri="{FF2B5EF4-FFF2-40B4-BE49-F238E27FC236}">
                    <a16:creationId xmlns:a16="http://schemas.microsoft.com/office/drawing/2014/main" id="{87E91A67-1DAA-4040-AE15-0764B80402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4" y="2888"/>
                <a:ext cx="48" cy="240"/>
                <a:chOff x="672" y="3264"/>
                <a:chExt cx="48" cy="240"/>
              </a:xfrm>
            </p:grpSpPr>
            <p:sp>
              <p:nvSpPr>
                <p:cNvPr id="331" name="Rectangle 152">
                  <a:extLst>
                    <a:ext uri="{FF2B5EF4-FFF2-40B4-BE49-F238E27FC236}">
                      <a16:creationId xmlns:a16="http://schemas.microsoft.com/office/drawing/2014/main" id="{DED3721A-68D5-492D-AE6B-FA2F19D75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2" name="Line 153">
                  <a:extLst>
                    <a:ext uri="{FF2B5EF4-FFF2-40B4-BE49-F238E27FC236}">
                      <a16:creationId xmlns:a16="http://schemas.microsoft.com/office/drawing/2014/main" id="{EFCD20DA-22E7-4EDF-9AD7-50C94702FE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3" name="Line 154">
                  <a:extLst>
                    <a:ext uri="{FF2B5EF4-FFF2-40B4-BE49-F238E27FC236}">
                      <a16:creationId xmlns:a16="http://schemas.microsoft.com/office/drawing/2014/main" id="{47ABEFDE-EC7A-419E-AEA8-8A4234B39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4" name="Line 155">
                  <a:extLst>
                    <a:ext uri="{FF2B5EF4-FFF2-40B4-BE49-F238E27FC236}">
                      <a16:creationId xmlns:a16="http://schemas.microsoft.com/office/drawing/2014/main" id="{B8D28C9F-4787-4DD0-A487-A3EED97D5B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5" name="Line 156">
                  <a:extLst>
                    <a:ext uri="{FF2B5EF4-FFF2-40B4-BE49-F238E27FC236}">
                      <a16:creationId xmlns:a16="http://schemas.microsoft.com/office/drawing/2014/main" id="{6136A99E-4B64-405A-B05E-BD11C0E1B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Group 157">
                <a:extLst>
                  <a:ext uri="{FF2B5EF4-FFF2-40B4-BE49-F238E27FC236}">
                    <a16:creationId xmlns:a16="http://schemas.microsoft.com/office/drawing/2014/main" id="{DEE8B682-0913-4FF9-95C4-BF0842A868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6" y="2888"/>
                <a:ext cx="48" cy="240"/>
                <a:chOff x="672" y="3264"/>
                <a:chExt cx="48" cy="240"/>
              </a:xfrm>
            </p:grpSpPr>
            <p:sp>
              <p:nvSpPr>
                <p:cNvPr id="326" name="Rectangle 158">
                  <a:extLst>
                    <a:ext uri="{FF2B5EF4-FFF2-40B4-BE49-F238E27FC236}">
                      <a16:creationId xmlns:a16="http://schemas.microsoft.com/office/drawing/2014/main" id="{51B14865-382C-4F07-8DEF-65CA5DD95D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7" name="Line 159">
                  <a:extLst>
                    <a:ext uri="{FF2B5EF4-FFF2-40B4-BE49-F238E27FC236}">
                      <a16:creationId xmlns:a16="http://schemas.microsoft.com/office/drawing/2014/main" id="{492E9D81-BACB-4D8F-A8DA-97364410C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8" name="Line 160">
                  <a:extLst>
                    <a:ext uri="{FF2B5EF4-FFF2-40B4-BE49-F238E27FC236}">
                      <a16:creationId xmlns:a16="http://schemas.microsoft.com/office/drawing/2014/main" id="{B54C8C14-FE0A-470C-948F-330B156FFC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9" name="Line 161">
                  <a:extLst>
                    <a:ext uri="{FF2B5EF4-FFF2-40B4-BE49-F238E27FC236}">
                      <a16:creationId xmlns:a16="http://schemas.microsoft.com/office/drawing/2014/main" id="{1C8586F8-6FAC-408A-9980-F2500A5511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30" name="Line 162">
                  <a:extLst>
                    <a:ext uri="{FF2B5EF4-FFF2-40B4-BE49-F238E27FC236}">
                      <a16:creationId xmlns:a16="http://schemas.microsoft.com/office/drawing/2014/main" id="{94EA918C-56BE-45FB-95FA-1AE5639FC5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3" name="Group 163">
                <a:extLst>
                  <a:ext uri="{FF2B5EF4-FFF2-40B4-BE49-F238E27FC236}">
                    <a16:creationId xmlns:a16="http://schemas.microsoft.com/office/drawing/2014/main" id="{7DDA1505-3E7D-48DE-BB0B-9B8F6476B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0" y="2888"/>
                <a:ext cx="48" cy="240"/>
                <a:chOff x="672" y="3264"/>
                <a:chExt cx="48" cy="240"/>
              </a:xfrm>
            </p:grpSpPr>
            <p:sp>
              <p:nvSpPr>
                <p:cNvPr id="321" name="Rectangle 164">
                  <a:extLst>
                    <a:ext uri="{FF2B5EF4-FFF2-40B4-BE49-F238E27FC236}">
                      <a16:creationId xmlns:a16="http://schemas.microsoft.com/office/drawing/2014/main" id="{C452F7C0-306F-438B-99EE-A0A68EDA72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2" name="Line 165">
                  <a:extLst>
                    <a:ext uri="{FF2B5EF4-FFF2-40B4-BE49-F238E27FC236}">
                      <a16:creationId xmlns:a16="http://schemas.microsoft.com/office/drawing/2014/main" id="{7EECD04D-9232-4DD7-95A7-C8EFCD807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3" name="Line 166">
                  <a:extLst>
                    <a:ext uri="{FF2B5EF4-FFF2-40B4-BE49-F238E27FC236}">
                      <a16:creationId xmlns:a16="http://schemas.microsoft.com/office/drawing/2014/main" id="{4930C222-B7F1-42E4-8F7E-D3EBA7CEF6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4" name="Line 167">
                  <a:extLst>
                    <a:ext uri="{FF2B5EF4-FFF2-40B4-BE49-F238E27FC236}">
                      <a16:creationId xmlns:a16="http://schemas.microsoft.com/office/drawing/2014/main" id="{43404E22-9C29-41E8-BE9C-349DDF7BFA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5" name="Line 168">
                  <a:extLst>
                    <a:ext uri="{FF2B5EF4-FFF2-40B4-BE49-F238E27FC236}">
                      <a16:creationId xmlns:a16="http://schemas.microsoft.com/office/drawing/2014/main" id="{67392DE1-2624-4CC4-B42D-FB8D299A28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4" name="Group 169">
                <a:extLst>
                  <a:ext uri="{FF2B5EF4-FFF2-40B4-BE49-F238E27FC236}">
                    <a16:creationId xmlns:a16="http://schemas.microsoft.com/office/drawing/2014/main" id="{A857FB3B-2C2E-4E36-A5E2-C756C5878C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8" y="2888"/>
                <a:ext cx="48" cy="240"/>
                <a:chOff x="672" y="3264"/>
                <a:chExt cx="48" cy="240"/>
              </a:xfrm>
            </p:grpSpPr>
            <p:sp>
              <p:nvSpPr>
                <p:cNvPr id="316" name="Rectangle 170">
                  <a:extLst>
                    <a:ext uri="{FF2B5EF4-FFF2-40B4-BE49-F238E27FC236}">
                      <a16:creationId xmlns:a16="http://schemas.microsoft.com/office/drawing/2014/main" id="{E69B668F-2665-4BA0-B8D0-9029511953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7" name="Line 171">
                  <a:extLst>
                    <a:ext uri="{FF2B5EF4-FFF2-40B4-BE49-F238E27FC236}">
                      <a16:creationId xmlns:a16="http://schemas.microsoft.com/office/drawing/2014/main" id="{08BBC0C2-B9E2-49BD-88B2-82EBB32428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8" name="Line 172">
                  <a:extLst>
                    <a:ext uri="{FF2B5EF4-FFF2-40B4-BE49-F238E27FC236}">
                      <a16:creationId xmlns:a16="http://schemas.microsoft.com/office/drawing/2014/main" id="{68AFA5D1-94D9-486C-B0A5-28FCFC31B3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9" name="Line 173">
                  <a:extLst>
                    <a:ext uri="{FF2B5EF4-FFF2-40B4-BE49-F238E27FC236}">
                      <a16:creationId xmlns:a16="http://schemas.microsoft.com/office/drawing/2014/main" id="{4B271148-4048-4ED4-8D5E-2B4D2E26FA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20" name="Line 174">
                  <a:extLst>
                    <a:ext uri="{FF2B5EF4-FFF2-40B4-BE49-F238E27FC236}">
                      <a16:creationId xmlns:a16="http://schemas.microsoft.com/office/drawing/2014/main" id="{237A2500-91F4-4C65-B815-1FC8D81978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5" name="Group 175">
                <a:extLst>
                  <a:ext uri="{FF2B5EF4-FFF2-40B4-BE49-F238E27FC236}">
                    <a16:creationId xmlns:a16="http://schemas.microsoft.com/office/drawing/2014/main" id="{411064C6-F42E-4798-9DAA-CDE446809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2" y="2888"/>
                <a:ext cx="48" cy="240"/>
                <a:chOff x="672" y="3264"/>
                <a:chExt cx="48" cy="240"/>
              </a:xfrm>
            </p:grpSpPr>
            <p:sp>
              <p:nvSpPr>
                <p:cNvPr id="311" name="Rectangle 176">
                  <a:extLst>
                    <a:ext uri="{FF2B5EF4-FFF2-40B4-BE49-F238E27FC236}">
                      <a16:creationId xmlns:a16="http://schemas.microsoft.com/office/drawing/2014/main" id="{DD55FDFF-DD79-43A6-A647-7280ED0B6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2" name="Line 177">
                  <a:extLst>
                    <a:ext uri="{FF2B5EF4-FFF2-40B4-BE49-F238E27FC236}">
                      <a16:creationId xmlns:a16="http://schemas.microsoft.com/office/drawing/2014/main" id="{FA3CACB5-696D-4DF0-8DCA-D94FA767A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3" name="Line 178">
                  <a:extLst>
                    <a:ext uri="{FF2B5EF4-FFF2-40B4-BE49-F238E27FC236}">
                      <a16:creationId xmlns:a16="http://schemas.microsoft.com/office/drawing/2014/main" id="{270436CA-3A79-4DC9-8C78-89F309E02D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4" name="Line 179">
                  <a:extLst>
                    <a:ext uri="{FF2B5EF4-FFF2-40B4-BE49-F238E27FC236}">
                      <a16:creationId xmlns:a16="http://schemas.microsoft.com/office/drawing/2014/main" id="{384BB221-E78E-4786-ABD7-759532FF64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5" name="Line 180">
                  <a:extLst>
                    <a:ext uri="{FF2B5EF4-FFF2-40B4-BE49-F238E27FC236}">
                      <a16:creationId xmlns:a16="http://schemas.microsoft.com/office/drawing/2014/main" id="{D8ABF87F-BCDC-443C-8017-E0CFA8D029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6" name="Group 181">
                <a:extLst>
                  <a:ext uri="{FF2B5EF4-FFF2-40B4-BE49-F238E27FC236}">
                    <a16:creationId xmlns:a16="http://schemas.microsoft.com/office/drawing/2014/main" id="{D8E066D6-9EBE-4DF5-B633-CC7428D239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04" y="2888"/>
                <a:ext cx="48" cy="240"/>
                <a:chOff x="672" y="3264"/>
                <a:chExt cx="48" cy="240"/>
              </a:xfrm>
            </p:grpSpPr>
            <p:sp>
              <p:nvSpPr>
                <p:cNvPr id="306" name="Rectangle 182">
                  <a:extLst>
                    <a:ext uri="{FF2B5EF4-FFF2-40B4-BE49-F238E27FC236}">
                      <a16:creationId xmlns:a16="http://schemas.microsoft.com/office/drawing/2014/main" id="{89499AB9-9A58-4E2D-962A-B70B9F7879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7" name="Line 183">
                  <a:extLst>
                    <a:ext uri="{FF2B5EF4-FFF2-40B4-BE49-F238E27FC236}">
                      <a16:creationId xmlns:a16="http://schemas.microsoft.com/office/drawing/2014/main" id="{72334AE1-8007-4697-9DC7-9FAA75EB8F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8" name="Line 184">
                  <a:extLst>
                    <a:ext uri="{FF2B5EF4-FFF2-40B4-BE49-F238E27FC236}">
                      <a16:creationId xmlns:a16="http://schemas.microsoft.com/office/drawing/2014/main" id="{92A7D2D5-2A05-4CBA-BC2B-5D89FDF4E9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9" name="Line 185">
                  <a:extLst>
                    <a:ext uri="{FF2B5EF4-FFF2-40B4-BE49-F238E27FC236}">
                      <a16:creationId xmlns:a16="http://schemas.microsoft.com/office/drawing/2014/main" id="{199CA441-6F7E-4424-99D7-2D31B574D6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Line 186">
                  <a:extLst>
                    <a:ext uri="{FF2B5EF4-FFF2-40B4-BE49-F238E27FC236}">
                      <a16:creationId xmlns:a16="http://schemas.microsoft.com/office/drawing/2014/main" id="{02BB9195-0F54-4207-AEB7-650870E93D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7" name="Group 187">
                <a:extLst>
                  <a:ext uri="{FF2B5EF4-FFF2-40B4-BE49-F238E27FC236}">
                    <a16:creationId xmlns:a16="http://schemas.microsoft.com/office/drawing/2014/main" id="{E3FF9864-D4A2-4572-8738-DE1A96D069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0" y="2888"/>
                <a:ext cx="48" cy="240"/>
                <a:chOff x="672" y="3264"/>
                <a:chExt cx="48" cy="240"/>
              </a:xfrm>
            </p:grpSpPr>
            <p:sp>
              <p:nvSpPr>
                <p:cNvPr id="301" name="Rectangle 188">
                  <a:extLst>
                    <a:ext uri="{FF2B5EF4-FFF2-40B4-BE49-F238E27FC236}">
                      <a16:creationId xmlns:a16="http://schemas.microsoft.com/office/drawing/2014/main" id="{9A1A122F-03CB-4576-A1F9-E9E3CC44C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" y="3264"/>
                  <a:ext cx="48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2" name="Line 189">
                  <a:extLst>
                    <a:ext uri="{FF2B5EF4-FFF2-40B4-BE49-F238E27FC236}">
                      <a16:creationId xmlns:a16="http://schemas.microsoft.com/office/drawing/2014/main" id="{E983F4ED-8E18-41F2-B6AD-BA00392BD4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12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3" name="Line 190">
                  <a:extLst>
                    <a:ext uri="{FF2B5EF4-FFF2-40B4-BE49-F238E27FC236}">
                      <a16:creationId xmlns:a16="http://schemas.microsoft.com/office/drawing/2014/main" id="{CBB5F378-A881-4A14-90ED-C27AAF47D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4" name="Line 191">
                  <a:extLst>
                    <a:ext uri="{FF2B5EF4-FFF2-40B4-BE49-F238E27FC236}">
                      <a16:creationId xmlns:a16="http://schemas.microsoft.com/office/drawing/2014/main" id="{73B4DDA3-C942-4203-8A86-435BDB133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305" name="Line 192">
                  <a:extLst>
                    <a:ext uri="{FF2B5EF4-FFF2-40B4-BE49-F238E27FC236}">
                      <a16:creationId xmlns:a16="http://schemas.microsoft.com/office/drawing/2014/main" id="{553F7160-8F98-487E-A4ED-EE829C3742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34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graphicFrame>
            <p:nvGraphicFramePr>
              <p:cNvPr id="288" name="Object 196">
                <a:extLst>
                  <a:ext uri="{FF2B5EF4-FFF2-40B4-BE49-F238E27FC236}">
                    <a16:creationId xmlns:a16="http://schemas.microsoft.com/office/drawing/2014/main" id="{E495374B-3C0E-4546-BEFD-8F70D7EE2A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16" y="3084"/>
              <a:ext cx="168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5" name="Equation" r:id="rId16" imgW="152280" imgH="215640" progId="Equation.3">
                      <p:embed/>
                    </p:oleObj>
                  </mc:Choice>
                  <mc:Fallback>
                    <p:oleObj name="Equation" r:id="rId16" imgW="152280" imgH="215640" progId="Equation.3">
                      <p:embed/>
                      <p:pic>
                        <p:nvPicPr>
                          <p:cNvPr id="67" name="Object 196">
                            <a:extLst>
                              <a:ext uri="{FF2B5EF4-FFF2-40B4-BE49-F238E27FC236}">
                                <a16:creationId xmlns:a16="http://schemas.microsoft.com/office/drawing/2014/main" id="{F1033EC3-192B-494E-917A-94C3507888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6" y="3084"/>
                            <a:ext cx="168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9" name="Object 197">
                <a:extLst>
                  <a:ext uri="{FF2B5EF4-FFF2-40B4-BE49-F238E27FC236}">
                    <a16:creationId xmlns:a16="http://schemas.microsoft.com/office/drawing/2014/main" id="{697F4983-D9E5-4A62-AF09-767B244CB5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93" y="3100"/>
              <a:ext cx="182" cy="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6" name="Equation" r:id="rId18" imgW="164880" imgH="215640" progId="Equation.3">
                      <p:embed/>
                    </p:oleObj>
                  </mc:Choice>
                  <mc:Fallback>
                    <p:oleObj name="Equation" r:id="rId18" imgW="164880" imgH="215640" progId="Equation.3">
                      <p:embed/>
                      <p:pic>
                        <p:nvPicPr>
                          <p:cNvPr id="68" name="Object 197">
                            <a:extLst>
                              <a:ext uri="{FF2B5EF4-FFF2-40B4-BE49-F238E27FC236}">
                                <a16:creationId xmlns:a16="http://schemas.microsoft.com/office/drawing/2014/main" id="{51B7BE41-AC7B-4E11-9633-B8E5F1CF768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93" y="3100"/>
                            <a:ext cx="182" cy="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0" name="Object 198">
                <a:extLst>
                  <a:ext uri="{FF2B5EF4-FFF2-40B4-BE49-F238E27FC236}">
                    <a16:creationId xmlns:a16="http://schemas.microsoft.com/office/drawing/2014/main" id="{71660FCD-5B12-4198-8E4B-7EE5D6BA1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52" y="3125"/>
              <a:ext cx="168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7" name="Equation" r:id="rId20" imgW="152280" imgH="228600" progId="Equation.3">
                      <p:embed/>
                    </p:oleObj>
                  </mc:Choice>
                  <mc:Fallback>
                    <p:oleObj name="Equation" r:id="rId20" imgW="152280" imgH="228600" progId="Equation.3">
                      <p:embed/>
                      <p:pic>
                        <p:nvPicPr>
                          <p:cNvPr id="69" name="Object 198">
                            <a:extLst>
                              <a:ext uri="{FF2B5EF4-FFF2-40B4-BE49-F238E27FC236}">
                                <a16:creationId xmlns:a16="http://schemas.microsoft.com/office/drawing/2014/main" id="{B36B3F47-6EE6-4CA3-8975-9CA57D2ED5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52" y="3125"/>
                            <a:ext cx="168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1" name="Object 199">
                <a:extLst>
                  <a:ext uri="{FF2B5EF4-FFF2-40B4-BE49-F238E27FC236}">
                    <a16:creationId xmlns:a16="http://schemas.microsoft.com/office/drawing/2014/main" id="{A2AC615F-4837-4FC1-8DA7-9A7545F467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09" y="3109"/>
              <a:ext cx="182" cy="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8" name="Equation" r:id="rId22" imgW="164880" imgH="228600" progId="Equation.3">
                      <p:embed/>
                    </p:oleObj>
                  </mc:Choice>
                  <mc:Fallback>
                    <p:oleObj name="Equation" r:id="rId22" imgW="164880" imgH="228600" progId="Equation.3">
                      <p:embed/>
                      <p:pic>
                        <p:nvPicPr>
                          <p:cNvPr id="70" name="Object 199">
                            <a:extLst>
                              <a:ext uri="{FF2B5EF4-FFF2-40B4-BE49-F238E27FC236}">
                                <a16:creationId xmlns:a16="http://schemas.microsoft.com/office/drawing/2014/main" id="{F48ADAB6-A729-46DB-BB2D-529C4969619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09" y="3109"/>
                            <a:ext cx="182" cy="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2" name="Line 200">
                <a:extLst>
                  <a:ext uri="{FF2B5EF4-FFF2-40B4-BE49-F238E27FC236}">
                    <a16:creationId xmlns:a16="http://schemas.microsoft.com/office/drawing/2014/main" id="{62E16288-3604-480C-BB4A-8BD6AB76E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0" y="3318"/>
                <a:ext cx="0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3" name="Line 201">
                <a:extLst>
                  <a:ext uri="{FF2B5EF4-FFF2-40B4-BE49-F238E27FC236}">
                    <a16:creationId xmlns:a16="http://schemas.microsoft.com/office/drawing/2014/main" id="{E6FA0E04-1828-479F-90C5-4C803BC0F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8" y="3328"/>
                <a:ext cx="0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4" name="Line 202">
                <a:extLst>
                  <a:ext uri="{FF2B5EF4-FFF2-40B4-BE49-F238E27FC236}">
                    <a16:creationId xmlns:a16="http://schemas.microsoft.com/office/drawing/2014/main" id="{1FACF416-D6E1-488C-BFE8-E22524D2B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8" y="3424"/>
                <a:ext cx="2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5" name="Text Box 203">
                <a:extLst>
                  <a:ext uri="{FF2B5EF4-FFF2-40B4-BE49-F238E27FC236}">
                    <a16:creationId xmlns:a16="http://schemas.microsoft.com/office/drawing/2014/main" id="{DE3450B7-2291-4284-B1DE-5F28188DFE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3328"/>
                <a:ext cx="7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Frame shift</a:t>
                </a:r>
              </a:p>
            </p:txBody>
          </p:sp>
          <p:sp>
            <p:nvSpPr>
              <p:cNvPr id="296" name="Line 204">
                <a:extLst>
                  <a:ext uri="{FF2B5EF4-FFF2-40B4-BE49-F238E27FC236}">
                    <a16:creationId xmlns:a16="http://schemas.microsoft.com/office/drawing/2014/main" id="{3F360E24-93ED-4A68-BAC4-93DC8335D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7" y="4002"/>
                <a:ext cx="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7" name="Line 205">
                <a:extLst>
                  <a:ext uri="{FF2B5EF4-FFF2-40B4-BE49-F238E27FC236}">
                    <a16:creationId xmlns:a16="http://schemas.microsoft.com/office/drawing/2014/main" id="{941CA74E-60E8-4470-BE83-C55624F64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0" y="3280"/>
                <a:ext cx="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8" name="Text Box 206">
                <a:extLst>
                  <a:ext uri="{FF2B5EF4-FFF2-40B4-BE49-F238E27FC236}">
                    <a16:creationId xmlns:a16="http://schemas.microsoft.com/office/drawing/2014/main" id="{9C32CCC3-A267-4DAF-8A17-412F097896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8" y="3199"/>
                <a:ext cx="41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frame</a:t>
                </a:r>
              </a:p>
            </p:txBody>
          </p:sp>
          <p:sp>
            <p:nvSpPr>
              <p:cNvPr id="299" name="Text Box 207">
                <a:extLst>
                  <a:ext uri="{FF2B5EF4-FFF2-40B4-BE49-F238E27FC236}">
                    <a16:creationId xmlns:a16="http://schemas.microsoft.com/office/drawing/2014/main" id="{719D9F20-F6BE-4662-8A25-00B04248B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8" y="3905"/>
                <a:ext cx="3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sz="1400"/>
                  <a:t>time</a:t>
                </a:r>
              </a:p>
            </p:txBody>
          </p:sp>
          <p:pic>
            <p:nvPicPr>
              <p:cNvPr id="300" name="Picture 208">
                <a:extLst>
                  <a:ext uri="{FF2B5EF4-FFF2-40B4-BE49-F238E27FC236}">
                    <a16:creationId xmlns:a16="http://schemas.microsoft.com/office/drawing/2014/main" id="{1B4AF0D7-AB57-4E59-9A3B-7980A174D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" y="3492"/>
                <a:ext cx="3972" cy="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8612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C925AC4-FB9E-46B4-9DAF-0ECD451445A8}"/>
              </a:ext>
            </a:extLst>
          </p:cNvPr>
          <p:cNvGrpSpPr/>
          <p:nvPr/>
        </p:nvGrpSpPr>
        <p:grpSpPr>
          <a:xfrm>
            <a:off x="323688" y="1278635"/>
            <a:ext cx="8496622" cy="376429"/>
            <a:chOff x="704528" y="1484784"/>
            <a:chExt cx="8496622" cy="376429"/>
          </a:xfrm>
        </p:grpSpPr>
        <p:sp>
          <p:nvSpPr>
            <p:cNvPr id="10" name="모서리가 둥근 직사각형 70">
              <a:extLst>
                <a:ext uri="{FF2B5EF4-FFF2-40B4-BE49-F238E27FC236}">
                  <a16:creationId xmlns:a16="http://schemas.microsoft.com/office/drawing/2014/main" id="{FE80BF75-3D53-45E2-9A14-4877C5206E91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BBB09F-1272-4A2B-AA16-EF0FA302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B91522-0D9D-4B67-9596-025FD32E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2094BF-118D-4E78-9982-FBB587D939B1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defTabSz="914400" fontAlgn="base" latinLnBrk="1">
                <a:defRPr/>
              </a:pPr>
              <a:r>
                <a:rPr lang="ko-KR" altLang="en-US" sz="1500" b="1" kern="0" spc="-60"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latin typeface="const"/>
                  <a:ea typeface="맑은 고딕" panose="020B0503020000020004" pitchFamily="50" charset="-127"/>
                </a:rPr>
                <a:t>단어단위 </a:t>
              </a:r>
              <a:r>
                <a:rPr lang="en-US" altLang="ko-KR" sz="1500" b="1" kern="0" spc="-60"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latin typeface="const"/>
                  <a:ea typeface="맑은 고딕" panose="020B0503020000020004" pitchFamily="50" charset="-127"/>
                </a:rPr>
                <a:t>HMM</a:t>
              </a:r>
              <a:r>
                <a:rPr lang="ko-KR" altLang="en-US" sz="1500" b="1" kern="0" spc="-60"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latin typeface="const"/>
                  <a:ea typeface="맑은 고딕" panose="020B0503020000020004" pitchFamily="50" charset="-127"/>
                </a:rPr>
                <a:t>에 의한 고립단어 인식과정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A4D55-0460-4B73-A2DC-812B0CF7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5FEBBE-75FA-41D2-A50C-0766B92EFD97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android oreo에 대한 이미지 검색결과">
            <a:extLst>
              <a:ext uri="{FF2B5EF4-FFF2-40B4-BE49-F238E27FC236}">
                <a16:creationId xmlns:a16="http://schemas.microsoft.com/office/drawing/2014/main" id="{83B5E6E2-F8ED-4062-8E67-CA08582C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F3E6FB-9C53-45FD-9AD5-25175BC84975}"/>
              </a:ext>
            </a:extLst>
          </p:cNvPr>
          <p:cNvSpPr txBox="1"/>
          <p:nvPr/>
        </p:nvSpPr>
        <p:spPr>
          <a:xfrm>
            <a:off x="990600" y="390495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비교</a:t>
            </a:r>
          </a:p>
        </p:txBody>
      </p:sp>
      <p:grpSp>
        <p:nvGrpSpPr>
          <p:cNvPr id="18" name="Group 101">
            <a:extLst>
              <a:ext uri="{FF2B5EF4-FFF2-40B4-BE49-F238E27FC236}">
                <a16:creationId xmlns:a16="http://schemas.microsoft.com/office/drawing/2014/main" id="{E8115912-511C-404D-972E-61A48B8CE52B}"/>
              </a:ext>
            </a:extLst>
          </p:cNvPr>
          <p:cNvGrpSpPr>
            <a:grpSpLocks/>
          </p:cNvGrpSpPr>
          <p:nvPr/>
        </p:nvGrpSpPr>
        <p:grpSpPr bwMode="auto">
          <a:xfrm>
            <a:off x="711200" y="2155825"/>
            <a:ext cx="7778750" cy="3648075"/>
            <a:chOff x="448" y="1238"/>
            <a:chExt cx="4900" cy="2298"/>
          </a:xfrm>
        </p:grpSpPr>
        <p:sp>
          <p:nvSpPr>
            <p:cNvPr id="19" name="Rectangle 63">
              <a:extLst>
                <a:ext uri="{FF2B5EF4-FFF2-40B4-BE49-F238E27FC236}">
                  <a16:creationId xmlns:a16="http://schemas.microsoft.com/office/drawing/2014/main" id="{C631EFA9-A2DE-4990-A65E-27B856E3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360"/>
              <a:ext cx="768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/>
                <a:t>Select</a:t>
              </a:r>
            </a:p>
            <a:p>
              <a:pPr algn="ctr"/>
              <a:r>
                <a:rPr lang="en-US" altLang="ko-KR"/>
                <a:t>maximum</a:t>
              </a:r>
            </a:p>
          </p:txBody>
        </p:sp>
        <p:sp>
          <p:nvSpPr>
            <p:cNvPr id="20" name="Line 64">
              <a:extLst>
                <a:ext uri="{FF2B5EF4-FFF2-40B4-BE49-F238E27FC236}">
                  <a16:creationId xmlns:a16="http://schemas.microsoft.com/office/drawing/2014/main" id="{80EEAD1F-540E-4A6C-B876-C7E917FAD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1" y="2585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 Box 68">
              <a:extLst>
                <a:ext uri="{FF2B5EF4-FFF2-40B4-BE49-F238E27FC236}">
                  <a16:creationId xmlns:a16="http://schemas.microsoft.com/office/drawing/2014/main" id="{CEB3B8D5-0908-48C7-B638-95D2C0790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5" y="2130"/>
              <a:ext cx="823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Recognized</a:t>
              </a:r>
            </a:p>
            <a:p>
              <a:r>
                <a:rPr lang="en-US" altLang="ko-KR"/>
                <a:t>word</a:t>
              </a:r>
            </a:p>
          </p:txBody>
        </p:sp>
        <p:sp>
          <p:nvSpPr>
            <p:cNvPr id="22" name="Text Box 69">
              <a:extLst>
                <a:ext uri="{FF2B5EF4-FFF2-40B4-BE49-F238E27FC236}">
                  <a16:creationId xmlns:a16="http://schemas.microsoft.com/office/drawing/2014/main" id="{7AE82A70-D4A3-43D3-B18E-A3957870C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" y="2226"/>
              <a:ext cx="5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/>
                <a:t>Speech</a:t>
              </a:r>
            </a:p>
          </p:txBody>
        </p:sp>
        <p:sp>
          <p:nvSpPr>
            <p:cNvPr id="23" name="Rectangle 74">
              <a:extLst>
                <a:ext uri="{FF2B5EF4-FFF2-40B4-BE49-F238E27FC236}">
                  <a16:creationId xmlns:a16="http://schemas.microsoft.com/office/drawing/2014/main" id="{0F29621D-F923-4B6D-B856-DCF88BFE9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" y="2368"/>
              <a:ext cx="714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/>
                <a:t>Feature</a:t>
              </a:r>
            </a:p>
            <a:p>
              <a:pPr algn="ctr"/>
              <a:r>
                <a:rPr lang="en-US" altLang="ko-KR"/>
                <a:t>extraction</a:t>
              </a:r>
            </a:p>
          </p:txBody>
        </p:sp>
        <p:sp>
          <p:nvSpPr>
            <p:cNvPr id="24" name="Line 75">
              <a:extLst>
                <a:ext uri="{FF2B5EF4-FFF2-40B4-BE49-F238E27FC236}">
                  <a16:creationId xmlns:a16="http://schemas.microsoft.com/office/drawing/2014/main" id="{E1E4C277-F619-4BE0-A9CD-B13D0AF8BE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2521"/>
              <a:ext cx="7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Rectangle 81">
              <a:extLst>
                <a:ext uri="{FF2B5EF4-FFF2-40B4-BE49-F238E27FC236}">
                  <a16:creationId xmlns:a16="http://schemas.microsoft.com/office/drawing/2014/main" id="{771CE5B5-EE65-41BA-ACB9-1B16F8724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1728"/>
              <a:ext cx="107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/>
                <a:t>Likelihood</a:t>
              </a:r>
            </a:p>
            <a:p>
              <a:pPr algn="ctr"/>
              <a:r>
                <a:rPr lang="en-US" altLang="ko-KR"/>
                <a:t>computation</a:t>
              </a:r>
            </a:p>
          </p:txBody>
        </p:sp>
        <p:sp>
          <p:nvSpPr>
            <p:cNvPr id="26" name="Oval 82">
              <a:extLst>
                <a:ext uri="{FF2B5EF4-FFF2-40B4-BE49-F238E27FC236}">
                  <a16:creationId xmlns:a16="http://schemas.microsoft.com/office/drawing/2014/main" id="{D2BD5FC0-EC72-4A4E-941E-461C3A136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" y="1288"/>
              <a:ext cx="352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>
                  <a:latin typeface="Symbol" panose="05050102010706020507" pitchFamily="18" charset="2"/>
                </a:rPr>
                <a:t>l</a:t>
              </a:r>
              <a:r>
                <a:rPr lang="en-US" altLang="ko-KR" baseline="-25000"/>
                <a:t>1</a:t>
              </a:r>
            </a:p>
          </p:txBody>
        </p:sp>
        <p:sp>
          <p:nvSpPr>
            <p:cNvPr id="27" name="Line 83">
              <a:extLst>
                <a:ext uri="{FF2B5EF4-FFF2-40B4-BE49-F238E27FC236}">
                  <a16:creationId xmlns:a16="http://schemas.microsoft.com/office/drawing/2014/main" id="{E3A2826C-B76B-4650-B54E-A3308E26C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8" y="1632"/>
              <a:ext cx="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8" name="AutoShape 84">
              <a:extLst>
                <a:ext uri="{FF2B5EF4-FFF2-40B4-BE49-F238E27FC236}">
                  <a16:creationId xmlns:a16="http://schemas.microsoft.com/office/drawing/2014/main" id="{4EAE29D1-14CB-4A53-8D0C-97894E54DC79}"/>
                </a:ext>
              </a:extLst>
            </p:cNvPr>
            <p:cNvCxnSpPr>
              <a:cxnSpLocks noChangeShapeType="1"/>
              <a:stCxn id="23" idx="3"/>
              <a:endCxn id="25" idx="1"/>
            </p:cNvCxnSpPr>
            <p:nvPr/>
          </p:nvCxnSpPr>
          <p:spPr bwMode="auto">
            <a:xfrm flipV="1">
              <a:off x="1941" y="1896"/>
              <a:ext cx="280" cy="64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ectangle 85">
              <a:extLst>
                <a:ext uri="{FF2B5EF4-FFF2-40B4-BE49-F238E27FC236}">
                  <a16:creationId xmlns:a16="http://schemas.microsoft.com/office/drawing/2014/main" id="{E3B7BDF5-76AA-49BC-A48E-4820AC69F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080"/>
              <a:ext cx="107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/>
                <a:t>Likelihood</a:t>
              </a:r>
            </a:p>
            <a:p>
              <a:pPr algn="ctr"/>
              <a:r>
                <a:rPr lang="en-US" altLang="ko-KR"/>
                <a:t>computation</a:t>
              </a:r>
            </a:p>
          </p:txBody>
        </p:sp>
        <p:sp>
          <p:nvSpPr>
            <p:cNvPr id="30" name="Oval 86">
              <a:extLst>
                <a:ext uri="{FF2B5EF4-FFF2-40B4-BE49-F238E27FC236}">
                  <a16:creationId xmlns:a16="http://schemas.microsoft.com/office/drawing/2014/main" id="{D6188CA8-2B07-4029-9B7D-6A47034F3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" y="2640"/>
              <a:ext cx="352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>
                  <a:latin typeface="Symbol" panose="05050102010706020507" pitchFamily="18" charset="2"/>
                </a:rPr>
                <a:t>l</a:t>
              </a:r>
              <a:r>
                <a:rPr lang="en-US" altLang="ko-KR" baseline="-25000"/>
                <a:t>V</a:t>
              </a:r>
            </a:p>
          </p:txBody>
        </p:sp>
        <p:sp>
          <p:nvSpPr>
            <p:cNvPr id="31" name="Line 87">
              <a:extLst>
                <a:ext uri="{FF2B5EF4-FFF2-40B4-BE49-F238E27FC236}">
                  <a16:creationId xmlns:a16="http://schemas.microsoft.com/office/drawing/2014/main" id="{9795147C-AC79-4CD8-8171-92D950497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8" y="2984"/>
              <a:ext cx="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 Box 88">
              <a:extLst>
                <a:ext uri="{FF2B5EF4-FFF2-40B4-BE49-F238E27FC236}">
                  <a16:creationId xmlns:a16="http://schemas.microsoft.com/office/drawing/2014/main" id="{1CF525C3-E656-43F4-B68B-4DFE40DC3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046"/>
              <a:ext cx="170" cy="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ko-KR" sz="2000" b="1"/>
                <a:t>.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2000" b="1"/>
                <a:t>.</a:t>
              </a:r>
            </a:p>
            <a:p>
              <a:pPr>
                <a:lnSpc>
                  <a:spcPct val="75000"/>
                </a:lnSpc>
              </a:pPr>
              <a:r>
                <a:rPr lang="en-US" altLang="ko-KR" sz="2000" b="1"/>
                <a:t>.</a:t>
              </a:r>
            </a:p>
          </p:txBody>
        </p:sp>
        <p:cxnSp>
          <p:nvCxnSpPr>
            <p:cNvPr id="33" name="AutoShape 89">
              <a:extLst>
                <a:ext uri="{FF2B5EF4-FFF2-40B4-BE49-F238E27FC236}">
                  <a16:creationId xmlns:a16="http://schemas.microsoft.com/office/drawing/2014/main" id="{5516F9DB-71C9-4AC3-B8F7-C6C71A0488E3}"/>
                </a:ext>
              </a:extLst>
            </p:cNvPr>
            <p:cNvCxnSpPr>
              <a:cxnSpLocks noChangeShapeType="1"/>
              <a:stCxn id="23" idx="3"/>
              <a:endCxn id="29" idx="1"/>
            </p:cNvCxnSpPr>
            <p:nvPr/>
          </p:nvCxnSpPr>
          <p:spPr bwMode="auto">
            <a:xfrm>
              <a:off x="1941" y="2536"/>
              <a:ext cx="280" cy="7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Freeform 95">
              <a:extLst>
                <a:ext uri="{FF2B5EF4-FFF2-40B4-BE49-F238E27FC236}">
                  <a16:creationId xmlns:a16="http://schemas.microsoft.com/office/drawing/2014/main" id="{0D0FF449-8964-40E0-97F9-30A20480C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2728"/>
              <a:ext cx="416" cy="536"/>
            </a:xfrm>
            <a:custGeom>
              <a:avLst/>
              <a:gdLst>
                <a:gd name="T0" fmla="*/ 0 w 272"/>
                <a:gd name="T1" fmla="*/ 536 h 536"/>
                <a:gd name="T2" fmla="*/ 112 w 272"/>
                <a:gd name="T3" fmla="*/ 536 h 536"/>
                <a:gd name="T4" fmla="*/ 112 w 272"/>
                <a:gd name="T5" fmla="*/ 0 h 536"/>
                <a:gd name="T6" fmla="*/ 272 w 272"/>
                <a:gd name="T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536">
                  <a:moveTo>
                    <a:pt x="0" y="536"/>
                  </a:moveTo>
                  <a:lnTo>
                    <a:pt x="112" y="536"/>
                  </a:lnTo>
                  <a:lnTo>
                    <a:pt x="112" y="0"/>
                  </a:lnTo>
                  <a:lnTo>
                    <a:pt x="27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96">
              <a:extLst>
                <a:ext uri="{FF2B5EF4-FFF2-40B4-BE49-F238E27FC236}">
                  <a16:creationId xmlns:a16="http://schemas.microsoft.com/office/drawing/2014/main" id="{B719E109-2373-4BB0-806D-64692D1F320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12" y="1896"/>
              <a:ext cx="416" cy="536"/>
            </a:xfrm>
            <a:custGeom>
              <a:avLst/>
              <a:gdLst>
                <a:gd name="T0" fmla="*/ 0 w 272"/>
                <a:gd name="T1" fmla="*/ 536 h 536"/>
                <a:gd name="T2" fmla="*/ 112 w 272"/>
                <a:gd name="T3" fmla="*/ 536 h 536"/>
                <a:gd name="T4" fmla="*/ 112 w 272"/>
                <a:gd name="T5" fmla="*/ 0 h 536"/>
                <a:gd name="T6" fmla="*/ 272 w 272"/>
                <a:gd name="T7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536">
                  <a:moveTo>
                    <a:pt x="0" y="536"/>
                  </a:moveTo>
                  <a:lnTo>
                    <a:pt x="112" y="536"/>
                  </a:lnTo>
                  <a:lnTo>
                    <a:pt x="112" y="0"/>
                  </a:lnTo>
                  <a:lnTo>
                    <a:pt x="27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 Box 97">
              <a:extLst>
                <a:ext uri="{FF2B5EF4-FFF2-40B4-BE49-F238E27FC236}">
                  <a16:creationId xmlns:a16="http://schemas.microsoft.com/office/drawing/2014/main" id="{7244D720-9069-4D09-B193-F4391C4ED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1668"/>
              <a:ext cx="5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Arial" panose="020B0604020202020204" pitchFamily="34" charset="0"/>
                </a:rPr>
                <a:t>P(X|</a:t>
              </a:r>
              <a:r>
                <a:rPr lang="en-US" altLang="ko-KR">
                  <a:latin typeface="Symbol" panose="05050102010706020507" pitchFamily="18" charset="2"/>
                </a:rPr>
                <a:t>l</a:t>
              </a:r>
              <a:r>
                <a:rPr lang="en-US" altLang="ko-KR" baseline="-25000"/>
                <a:t>1</a:t>
              </a:r>
              <a:r>
                <a:rPr lang="en-US" altLang="ko-KR"/>
                <a:t>)</a:t>
              </a:r>
            </a:p>
          </p:txBody>
        </p:sp>
        <p:sp>
          <p:nvSpPr>
            <p:cNvPr id="37" name="Text Box 98">
              <a:extLst>
                <a:ext uri="{FF2B5EF4-FFF2-40B4-BE49-F238E27FC236}">
                  <a16:creationId xmlns:a16="http://schemas.microsoft.com/office/drawing/2014/main" id="{3664C8A2-F3B5-403A-B3BF-42D0DE406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3324"/>
              <a:ext cx="5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Arial" panose="020B0604020202020204" pitchFamily="34" charset="0"/>
                </a:rPr>
                <a:t>P(X|</a:t>
              </a:r>
              <a:r>
                <a:rPr lang="en-US" altLang="ko-KR">
                  <a:latin typeface="Symbol" panose="05050102010706020507" pitchFamily="18" charset="2"/>
                </a:rPr>
                <a:t>l</a:t>
              </a:r>
              <a:r>
                <a:rPr lang="en-US" altLang="ko-KR" baseline="-25000"/>
                <a:t>V</a:t>
              </a:r>
              <a:r>
                <a:rPr lang="en-US" altLang="ko-KR"/>
                <a:t>)</a:t>
              </a:r>
            </a:p>
          </p:txBody>
        </p:sp>
        <p:sp>
          <p:nvSpPr>
            <p:cNvPr id="38" name="Text Box 99">
              <a:extLst>
                <a:ext uri="{FF2B5EF4-FFF2-40B4-BE49-F238E27FC236}">
                  <a16:creationId xmlns:a16="http://schemas.microsoft.com/office/drawing/2014/main" id="{8C4455AC-3E73-4194-B5D2-373A26713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0" y="1238"/>
              <a:ext cx="60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Arial" panose="020B0604020202020204" pitchFamily="34" charset="0"/>
                </a:rPr>
                <a:t>HMM for</a:t>
              </a:r>
            </a:p>
            <a:p>
              <a:r>
                <a:rPr lang="en-US" altLang="ko-KR">
                  <a:latin typeface="Arial" panose="020B0604020202020204" pitchFamily="34" charset="0"/>
                </a:rPr>
                <a:t>word 1</a:t>
              </a:r>
              <a:endParaRPr lang="en-US" altLang="ko-KR"/>
            </a:p>
          </p:txBody>
        </p:sp>
        <p:sp>
          <p:nvSpPr>
            <p:cNvPr id="39" name="Text Box 100">
              <a:extLst>
                <a:ext uri="{FF2B5EF4-FFF2-40B4-BE49-F238E27FC236}">
                  <a16:creationId xmlns:a16="http://schemas.microsoft.com/office/drawing/2014/main" id="{A4E195B8-49FD-4ED0-B3F8-2DB743450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2582"/>
              <a:ext cx="60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Arial" panose="020B0604020202020204" pitchFamily="34" charset="0"/>
                </a:rPr>
                <a:t>HMM for</a:t>
              </a:r>
            </a:p>
            <a:p>
              <a:r>
                <a:rPr lang="en-US" altLang="ko-KR">
                  <a:latin typeface="Arial" panose="020B0604020202020204" pitchFamily="34" charset="0"/>
                </a:rPr>
                <a:t>word V</a:t>
              </a:r>
              <a:endParaRPr lang="en-US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156937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A05A9C7-9BCF-4CD2-B008-1A450310C4D9}"/>
              </a:ext>
            </a:extLst>
          </p:cNvPr>
          <p:cNvGrpSpPr/>
          <p:nvPr/>
        </p:nvGrpSpPr>
        <p:grpSpPr>
          <a:xfrm>
            <a:off x="3477897" y="393816"/>
            <a:ext cx="2188205" cy="2185171"/>
            <a:chOff x="3477897" y="1479666"/>
            <a:chExt cx="2188205" cy="21851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3FF1D4-C5E6-492A-9336-BC4D58F5F085}"/>
                </a:ext>
              </a:extLst>
            </p:cNvPr>
            <p:cNvGrpSpPr/>
            <p:nvPr/>
          </p:nvGrpSpPr>
          <p:grpSpPr>
            <a:xfrm>
              <a:off x="3477897" y="1479666"/>
              <a:ext cx="2188205" cy="2185171"/>
              <a:chOff x="3477897" y="1736841"/>
              <a:chExt cx="2188205" cy="2185171"/>
            </a:xfrm>
          </p:grpSpPr>
          <p:pic>
            <p:nvPicPr>
              <p:cNvPr id="6" name="Picture 2" descr="android oreo에 대한 이미지 검색결과">
                <a:extLst>
                  <a:ext uri="{FF2B5EF4-FFF2-40B4-BE49-F238E27FC236}">
                    <a16:creationId xmlns:a16="http://schemas.microsoft.com/office/drawing/2014/main" id="{FAB951D4-F898-4EDB-A68F-D208C7789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897" y="1736841"/>
                <a:ext cx="2188205" cy="2185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21521E6-E8CB-4D0F-9C6B-8D8907C25D2D}"/>
                  </a:ext>
                </a:extLst>
              </p:cNvPr>
              <p:cNvSpPr/>
              <p:nvPr/>
            </p:nvSpPr>
            <p:spPr>
              <a:xfrm>
                <a:off x="4128773" y="2572387"/>
                <a:ext cx="886450" cy="5140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54AD9-111C-4ADF-A87C-317ABF0124D8}"/>
                </a:ext>
              </a:extLst>
            </p:cNvPr>
            <p:cNvSpPr txBox="1"/>
            <p:nvPr/>
          </p:nvSpPr>
          <p:spPr>
            <a:xfrm>
              <a:off x="4297574" y="2330434"/>
              <a:ext cx="537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Ⅰ</a:t>
              </a:r>
              <a:endParaRPr lang="ko-KR" altLang="en-US" sz="2800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2E2EFE-203E-4ABA-B9B3-4D7904D2D6E0}"/>
              </a:ext>
            </a:extLst>
          </p:cNvPr>
          <p:cNvSpPr txBox="1"/>
          <p:nvPr/>
        </p:nvSpPr>
        <p:spPr>
          <a:xfrm>
            <a:off x="3115031" y="3098131"/>
            <a:ext cx="2913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+mj-ea"/>
                <a:ea typeface="+mj-ea"/>
              </a:rPr>
              <a:t>Introduction</a:t>
            </a:r>
            <a:endParaRPr lang="ko-KR" altLang="en-US" sz="3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554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음성 인식 개요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260927-8DD7-4823-8C49-AB066360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4" y="1385470"/>
            <a:ext cx="7557025" cy="45370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A5986-F199-4107-B940-1ED4F6132DF6}"/>
              </a:ext>
            </a:extLst>
          </p:cNvPr>
          <p:cNvSpPr/>
          <p:nvPr/>
        </p:nvSpPr>
        <p:spPr>
          <a:xfrm>
            <a:off x="3311780" y="6106159"/>
            <a:ext cx="53625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http://post.naver.com/viewer/postView.nhn?volumeNo=7071541&amp;memberNo=11566637</a:t>
            </a:r>
          </a:p>
        </p:txBody>
      </p:sp>
    </p:spTree>
    <p:extLst>
      <p:ext uri="{BB962C8B-B14F-4D97-AF65-F5344CB8AC3E}">
        <p14:creationId xmlns:p14="http://schemas.microsoft.com/office/powerpoint/2010/main" val="198783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87EDA-4399-414C-82D2-499181CF4BD8}"/>
              </a:ext>
            </a:extLst>
          </p:cNvPr>
          <p:cNvSpPr txBox="1"/>
          <p:nvPr/>
        </p:nvSpPr>
        <p:spPr>
          <a:xfrm>
            <a:off x="593148" y="1428750"/>
            <a:ext cx="7797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기존 음성인식은 약 </a:t>
            </a:r>
            <a:r>
              <a:rPr lang="en-US" altLang="ko-KR" sz="1600"/>
              <a:t>40</a:t>
            </a:r>
            <a:r>
              <a:rPr lang="ko-KR" altLang="en-US" sz="1600"/>
              <a:t>여년 동안 은닉 마르코프 모델</a:t>
            </a:r>
            <a:r>
              <a:rPr lang="en-US" altLang="ko-KR" sz="1600"/>
              <a:t>(HMM, Hidden Markov Model)</a:t>
            </a:r>
            <a:r>
              <a:rPr lang="ko-KR" altLang="en-US" sz="1600"/>
              <a:t> 학습을 위해서 </a:t>
            </a:r>
            <a:r>
              <a:rPr lang="en-US" altLang="ko-KR" sz="1600"/>
              <a:t>EM(EM, Expectation-Maximization)</a:t>
            </a:r>
            <a:r>
              <a:rPr lang="ko-KR" altLang="en-US" sz="1600"/>
              <a:t>과 가우시안 혼합 모델</a:t>
            </a:r>
            <a:r>
              <a:rPr lang="en-US" altLang="ko-KR" sz="1600"/>
              <a:t>(GMM, Gaussian Mixture Models)</a:t>
            </a:r>
            <a:r>
              <a:rPr lang="ko-KR" altLang="en-US" sz="1600"/>
              <a:t>이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4ECE1-8C5B-40AA-8BE2-60CA44A87DA6}"/>
              </a:ext>
            </a:extLst>
          </p:cNvPr>
          <p:cNvSpPr txBox="1"/>
          <p:nvPr/>
        </p:nvSpPr>
        <p:spPr>
          <a:xfrm>
            <a:off x="593148" y="4211051"/>
            <a:ext cx="7473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HMM </a:t>
            </a:r>
            <a:r>
              <a:rPr lang="ko-KR" altLang="en-US" sz="1600"/>
              <a:t>상태와 입력된 음성간의 관계를 나타내기 위하여 </a:t>
            </a:r>
            <a:r>
              <a:rPr lang="en-US" altLang="ko-KR" sz="1600"/>
              <a:t>GMM</a:t>
            </a:r>
            <a:r>
              <a:rPr lang="ko-KR" altLang="en-US" sz="1600"/>
              <a:t>과 </a:t>
            </a:r>
            <a:r>
              <a:rPr lang="en-US" altLang="ko-KR" sz="1600"/>
              <a:t>EM</a:t>
            </a:r>
            <a:r>
              <a:rPr lang="ko-KR" altLang="en-US" sz="1600"/>
              <a:t>이 사용되었고</a:t>
            </a:r>
            <a:r>
              <a:rPr lang="en-US" altLang="ko-KR" sz="1600"/>
              <a:t>, </a:t>
            </a:r>
          </a:p>
          <a:p>
            <a:r>
              <a:rPr lang="ko-KR" altLang="en-US" sz="1600"/>
              <a:t>비로소 실무용 음성 인식 시스템 개발 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E73C7F-C6E9-4A7B-A6BC-9FD0810BDE12}"/>
              </a:ext>
            </a:extLst>
          </p:cNvPr>
          <p:cNvSpPr/>
          <p:nvPr/>
        </p:nvSpPr>
        <p:spPr>
          <a:xfrm>
            <a:off x="1084519" y="252077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/>
              <a:t>관련 자료</a:t>
            </a:r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hlinkClick r:id="rId3"/>
              </a:rPr>
              <a:t>기댓값 최대화 알고리즘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hlinkClick r:id="rId4"/>
              </a:rPr>
              <a:t>은닉 마르코프 모델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hlinkClick r:id="rId5"/>
              </a:rPr>
              <a:t>가우시안 혼합 모델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862C6-55A5-46AA-939C-62F59F2BE4FC}"/>
              </a:ext>
            </a:extLst>
          </p:cNvPr>
          <p:cNvSpPr txBox="1"/>
          <p:nvPr/>
        </p:nvSpPr>
        <p:spPr>
          <a:xfrm>
            <a:off x="586056" y="4916346"/>
            <a:ext cx="7741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이 시스템에서의 음성 입력은 일반적으로 </a:t>
            </a:r>
            <a:r>
              <a:rPr lang="en-US" altLang="ko-KR" sz="1600"/>
              <a:t>MFCC</a:t>
            </a:r>
            <a:r>
              <a:rPr lang="ko-KR" altLang="en-US" sz="1600"/>
              <a:t>또는 </a:t>
            </a:r>
            <a:r>
              <a:rPr lang="en-US" altLang="ko-KR" sz="1600"/>
              <a:t>PLP</a:t>
            </a:r>
            <a:r>
              <a:rPr lang="ko-KR" altLang="en-US" sz="1600"/>
              <a:t>로 처리된 원시 음파와 </a:t>
            </a:r>
            <a:r>
              <a:rPr lang="en-US" altLang="ko-KR" sz="1600"/>
              <a:t>1~2</a:t>
            </a:r>
            <a:r>
              <a:rPr lang="ko-KR" altLang="en-US" sz="1600"/>
              <a:t>차 </a:t>
            </a:r>
            <a:endParaRPr lang="en-US" altLang="ko-KR" sz="1600"/>
          </a:p>
          <a:p>
            <a:r>
              <a:rPr lang="en-US" altLang="ko-KR" sz="1600"/>
              <a:t>TD(Temporal Difference)</a:t>
            </a:r>
            <a:r>
              <a:rPr lang="ko-KR" altLang="en-US" sz="1600"/>
              <a:t>가 조합된 형태로 표현됨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109A4-1CE1-4EF8-ABBC-3404B668B34F}"/>
              </a:ext>
            </a:extLst>
          </p:cNvPr>
          <p:cNvSpPr/>
          <p:nvPr/>
        </p:nvSpPr>
        <p:spPr>
          <a:xfrm>
            <a:off x="1084519" y="56685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/>
              <a:t>관련 자료</a:t>
            </a:r>
            <a:endParaRPr lang="en-US" altLang="ko-K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hlinkClick r:id="rId6"/>
              </a:rPr>
              <a:t>시간차 학습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7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02FB0-B6F9-4EFB-BB06-45ACA12BFC53}"/>
              </a:ext>
            </a:extLst>
          </p:cNvPr>
          <p:cNvSpPr txBox="1"/>
          <p:nvPr/>
        </p:nvSpPr>
        <p:spPr>
          <a:xfrm>
            <a:off x="404609" y="1339700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GMM</a:t>
            </a:r>
            <a:r>
              <a:rPr lang="ko-KR" altLang="en-US" sz="2000" b="1"/>
              <a:t>의 장점</a:t>
            </a:r>
            <a:endParaRPr lang="en-US" altLang="ko-KR" sz="2000" b="1"/>
          </a:p>
          <a:p>
            <a:endParaRPr lang="en-US" altLang="ko-KR" sz="1600"/>
          </a:p>
          <a:p>
            <a:r>
              <a:rPr lang="ko-KR" altLang="en-US" sz="1600"/>
              <a:t>각 </a:t>
            </a:r>
            <a:r>
              <a:rPr lang="en-US" altLang="ko-KR" sz="1600"/>
              <a:t>HMM</a:t>
            </a:r>
            <a:r>
              <a:rPr lang="ko-KR" altLang="en-US" sz="1600"/>
              <a:t>의 </a:t>
            </a:r>
            <a:r>
              <a:rPr lang="en-US" altLang="ko-KR" sz="1600"/>
              <a:t>state</a:t>
            </a:r>
            <a:r>
              <a:rPr lang="ko-KR" altLang="en-US" sz="1600"/>
              <a:t>로 구성된 입력벡터상의 확률분포 모델링과 관련하여 여러 이점 존재</a:t>
            </a:r>
            <a:endParaRPr lang="en-US" altLang="ko-KR" sz="1600"/>
          </a:p>
          <a:p>
            <a:r>
              <a:rPr lang="ko-KR" altLang="en-US" sz="1600"/>
              <a:t>학습데이터가 충분하다고 할 때 </a:t>
            </a:r>
            <a:r>
              <a:rPr lang="en-US" altLang="ko-KR" sz="1600"/>
              <a:t>EM</a:t>
            </a:r>
            <a:r>
              <a:rPr lang="ko-KR" altLang="en-US" sz="1600"/>
              <a:t>알고리즘을 활용하여 데이터 적합 용이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B5EFB-71D3-4AB4-99F4-3F97517A7FDC}"/>
              </a:ext>
            </a:extLst>
          </p:cNvPr>
          <p:cNvSpPr txBox="1"/>
          <p:nvPr/>
        </p:nvSpPr>
        <p:spPr>
          <a:xfrm>
            <a:off x="407577" y="2906236"/>
            <a:ext cx="80361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GMM</a:t>
            </a:r>
            <a:r>
              <a:rPr lang="ko-KR" altLang="en-US" sz="2000" b="1"/>
              <a:t>의 단점</a:t>
            </a:r>
            <a:endParaRPr lang="en-US" altLang="ko-KR" sz="2000" b="1"/>
          </a:p>
          <a:p>
            <a:endParaRPr lang="en-US" altLang="ko-KR" sz="1600"/>
          </a:p>
          <a:p>
            <a:r>
              <a:rPr lang="ko-KR" altLang="en-US" sz="1600"/>
              <a:t>모델링할 데이터의 공간이 제각각이고 비선형 또는 그에 가까운 경우 통계적으로 비효율</a:t>
            </a:r>
            <a:endParaRPr lang="en-US" altLang="ko-KR" sz="1600"/>
          </a:p>
        </p:txBody>
      </p:sp>
      <p:pic>
        <p:nvPicPr>
          <p:cNvPr id="1026" name="Picture 2" descr="https://i.imgur.com/qz0SpKd.png">
            <a:extLst>
              <a:ext uri="{FF2B5EF4-FFF2-40B4-BE49-F238E27FC236}">
                <a16:creationId xmlns:a16="http://schemas.microsoft.com/office/drawing/2014/main" id="{FC99E726-2DE4-4E47-AF10-AFE9D26B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1" y="3916021"/>
            <a:ext cx="2371086" cy="153487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dao2A51.png">
            <a:extLst>
              <a:ext uri="{FF2B5EF4-FFF2-40B4-BE49-F238E27FC236}">
                <a16:creationId xmlns:a16="http://schemas.microsoft.com/office/drawing/2014/main" id="{5E2997E2-767E-4336-B836-6C282872D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68" y="3923941"/>
            <a:ext cx="2634541" cy="151620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dDkxgW5.png">
            <a:extLst>
              <a:ext uri="{FF2B5EF4-FFF2-40B4-BE49-F238E27FC236}">
                <a16:creationId xmlns:a16="http://schemas.microsoft.com/office/drawing/2014/main" id="{4048F1A6-F7D4-48C8-8D22-2CFB56D8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69" y="3923941"/>
            <a:ext cx="2371086" cy="152695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018BC-1D0C-4AB3-BCB9-3A3FA081F3A3}"/>
              </a:ext>
            </a:extLst>
          </p:cNvPr>
          <p:cNvSpPr txBox="1"/>
          <p:nvPr/>
        </p:nvSpPr>
        <p:spPr>
          <a:xfrm>
            <a:off x="850609" y="5472217"/>
            <a:ext cx="1878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spherical cov. matrix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50697-B448-4110-8AEB-E7D8C72E6391}"/>
              </a:ext>
            </a:extLst>
          </p:cNvPr>
          <p:cNvSpPr txBox="1"/>
          <p:nvPr/>
        </p:nvSpPr>
        <p:spPr>
          <a:xfrm>
            <a:off x="3554824" y="5472217"/>
            <a:ext cx="1840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diagonal cov. matrix</a:t>
            </a:r>
            <a:endParaRPr lang="ko-KR" alt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C8713-5961-4025-8A6C-4F16E64431B8}"/>
              </a:ext>
            </a:extLst>
          </p:cNvPr>
          <p:cNvSpPr txBox="1"/>
          <p:nvPr/>
        </p:nvSpPr>
        <p:spPr>
          <a:xfrm>
            <a:off x="6482329" y="5472217"/>
            <a:ext cx="1395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full cov. matrix</a:t>
            </a:r>
            <a:endParaRPr lang="ko-KR" altLang="en-US" sz="160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B1059B8-0D93-49C4-B76C-A77A1A0FC88F}"/>
              </a:ext>
            </a:extLst>
          </p:cNvPr>
          <p:cNvSpPr/>
          <p:nvPr/>
        </p:nvSpPr>
        <p:spPr>
          <a:xfrm>
            <a:off x="1562986" y="5964861"/>
            <a:ext cx="5677786" cy="148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ADD6-6B2E-42A4-B64D-D10E3C0590B5}"/>
              </a:ext>
            </a:extLst>
          </p:cNvPr>
          <p:cNvSpPr txBox="1"/>
          <p:nvPr/>
        </p:nvSpPr>
        <p:spPr>
          <a:xfrm>
            <a:off x="3774556" y="613497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계산 복잡도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BD7EB50-AFBD-4D07-A33D-94B3F53EAF5D}"/>
              </a:ext>
            </a:extLst>
          </p:cNvPr>
          <p:cNvSpPr/>
          <p:nvPr/>
        </p:nvSpPr>
        <p:spPr>
          <a:xfrm rot="16200000">
            <a:off x="5116239" y="6168386"/>
            <a:ext cx="243723" cy="2574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6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Introduction</a:t>
            </a:r>
          </a:p>
        </p:txBody>
      </p:sp>
      <p:pic>
        <p:nvPicPr>
          <p:cNvPr id="2050" name="Picture 2" descr="https://visualstudiomagazine.com/articles/2014/05/01/~/media/ECG/visualstudiomagazine/Images/introimages2014/0514vsm_McCaffrey.ashx">
            <a:extLst>
              <a:ext uri="{FF2B5EF4-FFF2-40B4-BE49-F238E27FC236}">
                <a16:creationId xmlns:a16="http://schemas.microsoft.com/office/drawing/2014/main" id="{AE57DBA1-E276-4101-8E58-6803C9F07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32" y="1332740"/>
            <a:ext cx="3826536" cy="266142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B9073-BC90-4E02-AA45-472976583C47}"/>
              </a:ext>
            </a:extLst>
          </p:cNvPr>
          <p:cNvSpPr txBox="1"/>
          <p:nvPr/>
        </p:nvSpPr>
        <p:spPr>
          <a:xfrm>
            <a:off x="404609" y="4391253"/>
            <a:ext cx="8579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GMM</a:t>
            </a:r>
            <a:r>
              <a:rPr lang="ko-KR" altLang="en-US" sz="2000" b="1"/>
              <a:t>의 단점을 극복하는 </a:t>
            </a:r>
            <a:r>
              <a:rPr lang="en-US" altLang="ko-KR" sz="2000" b="1"/>
              <a:t>ANN</a:t>
            </a:r>
            <a:r>
              <a:rPr lang="ko-KR" altLang="en-US" sz="2000" b="1"/>
              <a:t>의 등장</a:t>
            </a:r>
            <a:endParaRPr lang="en-US" altLang="ko-KR" sz="2000" b="1"/>
          </a:p>
          <a:p>
            <a:endParaRPr lang="en-US" altLang="ko-KR" sz="1600"/>
          </a:p>
          <a:p>
            <a:r>
              <a:rPr lang="ko-KR" altLang="en-US" sz="1600"/>
              <a:t>역전파 알고리즘으로 학습되는 </a:t>
            </a:r>
            <a:r>
              <a:rPr lang="en-US" altLang="ko-KR" sz="1600"/>
              <a:t>ANN(Artificial Neural Network)</a:t>
            </a:r>
            <a:r>
              <a:rPr lang="ko-KR" altLang="en-US" sz="1600"/>
              <a:t>는 다양한 종류의 데이터 공간에도</a:t>
            </a:r>
            <a:endParaRPr lang="en-US" altLang="ko-KR" sz="1600"/>
          </a:p>
          <a:p>
            <a:r>
              <a:rPr lang="ko-KR" altLang="en-US" sz="1600"/>
              <a:t>괜찮은 성능을 보여줌</a:t>
            </a:r>
            <a:r>
              <a:rPr lang="en-US" altLang="ko-KR" sz="1600"/>
              <a:t>. 20</a:t>
            </a:r>
            <a:r>
              <a:rPr lang="ko-KR" altLang="en-US" sz="1600"/>
              <a:t>년 전 즈음에 </a:t>
            </a:r>
            <a:r>
              <a:rPr lang="en-US" altLang="ko-KR" sz="1600"/>
              <a:t>HMM </a:t>
            </a:r>
            <a:r>
              <a:rPr lang="ko-KR" altLang="en-US" sz="1600"/>
              <a:t>상태를 예측을 하나의 레이어로 이루어진 </a:t>
            </a:r>
            <a:r>
              <a:rPr lang="en-US" altLang="ko-KR" sz="1600"/>
              <a:t>ANN </a:t>
            </a:r>
            <a:r>
              <a:rPr lang="ko-KR" altLang="en-US" sz="1600"/>
              <a:t>모델로 성공하였으나 </a:t>
            </a:r>
            <a:r>
              <a:rPr lang="en-US" altLang="ko-KR" sz="1600"/>
              <a:t>GMM</a:t>
            </a:r>
            <a:r>
              <a:rPr lang="ko-KR" altLang="en-US" sz="1600"/>
              <a:t>에 비해서는 레이어가 충분하지 않았다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2054" name="Picture 6" descr="check 1 icon">
            <a:extLst>
              <a:ext uri="{FF2B5EF4-FFF2-40B4-BE49-F238E27FC236}">
                <a16:creationId xmlns:a16="http://schemas.microsoft.com/office/drawing/2014/main" id="{9E0C85A2-ADB4-4736-B06A-DA1A888F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39" y="6029383"/>
            <a:ext cx="530667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eck 1 icon">
            <a:extLst>
              <a:ext uri="{FF2B5EF4-FFF2-40B4-BE49-F238E27FC236}">
                <a16:creationId xmlns:a16="http://schemas.microsoft.com/office/drawing/2014/main" id="{3C3CFFA3-1B1C-4805-82D3-EE282B5E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84" y="6029383"/>
            <a:ext cx="530667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9C31D-795A-4348-B029-F9CB4F711D1B}"/>
              </a:ext>
            </a:extLst>
          </p:cNvPr>
          <p:cNvSpPr txBox="1"/>
          <p:nvPr/>
        </p:nvSpPr>
        <p:spPr>
          <a:xfrm>
            <a:off x="3168500" y="611372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다중 레이어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10D6-6EDA-435B-B4A9-81E4B32D3B18}"/>
              </a:ext>
            </a:extLst>
          </p:cNvPr>
          <p:cNvSpPr txBox="1"/>
          <p:nvPr/>
        </p:nvSpPr>
        <p:spPr>
          <a:xfrm>
            <a:off x="5511212" y="611726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다중 출력</a:t>
            </a:r>
          </a:p>
        </p:txBody>
      </p:sp>
    </p:spTree>
    <p:extLst>
      <p:ext uri="{BB962C8B-B14F-4D97-AF65-F5344CB8AC3E}">
        <p14:creationId xmlns:p14="http://schemas.microsoft.com/office/powerpoint/2010/main" val="43371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Introduction</a:t>
            </a:r>
          </a:p>
        </p:txBody>
      </p:sp>
      <p:pic>
        <p:nvPicPr>
          <p:cNvPr id="2" name="Picture 2" descr="university of toronto에 대한 이미지 검색결과">
            <a:extLst>
              <a:ext uri="{FF2B5EF4-FFF2-40B4-BE49-F238E27FC236}">
                <a16:creationId xmlns:a16="http://schemas.microsoft.com/office/drawing/2014/main" id="{168B172F-85D4-4FF9-B659-8819604C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3" y="3232014"/>
            <a:ext cx="3525408" cy="1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ctd2016.files.wordpress.com/2016/04/microsoft-research-logo-copy.jpg">
            <a:extLst>
              <a:ext uri="{FF2B5EF4-FFF2-40B4-BE49-F238E27FC236}">
                <a16:creationId xmlns:a16="http://schemas.microsoft.com/office/drawing/2014/main" id="{6395C45D-A058-485E-8064-EFF67F045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82" y="3503622"/>
            <a:ext cx="2913560" cy="15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logo에 대한 이미지 검색결과">
            <a:extLst>
              <a:ext uri="{FF2B5EF4-FFF2-40B4-BE49-F238E27FC236}">
                <a16:creationId xmlns:a16="http://schemas.microsoft.com/office/drawing/2014/main" id="{50498171-03CB-4447-9DDE-550EDBB4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44" y="5032736"/>
            <a:ext cx="2927566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pngimg.com/uploads/ibm/ibm_PNG19655.png?i=1">
            <a:extLst>
              <a:ext uri="{FF2B5EF4-FFF2-40B4-BE49-F238E27FC236}">
                <a16:creationId xmlns:a16="http://schemas.microsoft.com/office/drawing/2014/main" id="{62901BDD-A988-44B3-8B7D-A059B862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92" y="5029418"/>
            <a:ext cx="2648691" cy="9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6519F4-4241-4008-A631-984E868AB308}"/>
              </a:ext>
            </a:extLst>
          </p:cNvPr>
          <p:cNvSpPr txBox="1"/>
          <p:nvPr/>
        </p:nvSpPr>
        <p:spPr>
          <a:xfrm>
            <a:off x="404609" y="1339700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Start from~</a:t>
            </a:r>
          </a:p>
          <a:p>
            <a:endParaRPr lang="en-US" altLang="ko-KR" sz="1600"/>
          </a:p>
          <a:p>
            <a:r>
              <a:rPr lang="en-US" altLang="ko-KR" sz="1600"/>
              <a:t>1. </a:t>
            </a:r>
            <a:r>
              <a:rPr lang="ko-KR" altLang="en-US" sz="1600"/>
              <a:t>적합을 위한 </a:t>
            </a:r>
            <a:r>
              <a:rPr lang="en-US" altLang="ko-KR" sz="1600"/>
              <a:t>DNN</a:t>
            </a:r>
            <a:r>
              <a:rPr lang="ko-KR" altLang="en-US" sz="1600"/>
              <a:t>의 학습 절차</a:t>
            </a:r>
            <a:endParaRPr lang="en-US" altLang="ko-KR" sz="1600"/>
          </a:p>
          <a:p>
            <a:r>
              <a:rPr lang="en-US" altLang="ko-KR" sz="1600"/>
              <a:t>2. </a:t>
            </a:r>
            <a:r>
              <a:rPr lang="ko-KR" altLang="en-US" sz="1600"/>
              <a:t>목표의 </a:t>
            </a:r>
            <a:r>
              <a:rPr lang="en-US" altLang="ko-KR" sz="1600"/>
              <a:t>HMM state </a:t>
            </a:r>
            <a:r>
              <a:rPr lang="ko-KR" altLang="en-US" sz="1600"/>
              <a:t>예측을 위한 </a:t>
            </a:r>
            <a:r>
              <a:rPr lang="en-US" altLang="ko-KR" sz="1600"/>
              <a:t>fine tune</a:t>
            </a:r>
            <a:endParaRPr lang="ko-KR" alt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D5553-5FF7-4740-BF48-89C576F0D5CE}"/>
              </a:ext>
            </a:extLst>
          </p:cNvPr>
          <p:cNvSpPr txBox="1"/>
          <p:nvPr/>
        </p:nvSpPr>
        <p:spPr>
          <a:xfrm>
            <a:off x="407577" y="2906236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각종 사례</a:t>
            </a: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217955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A05A9C7-9BCF-4CD2-B008-1A450310C4D9}"/>
              </a:ext>
            </a:extLst>
          </p:cNvPr>
          <p:cNvGrpSpPr/>
          <p:nvPr/>
        </p:nvGrpSpPr>
        <p:grpSpPr>
          <a:xfrm>
            <a:off x="3477897" y="393816"/>
            <a:ext cx="2188205" cy="2185171"/>
            <a:chOff x="3477897" y="1479666"/>
            <a:chExt cx="2188205" cy="21851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3FF1D4-C5E6-492A-9336-BC4D58F5F085}"/>
                </a:ext>
              </a:extLst>
            </p:cNvPr>
            <p:cNvGrpSpPr/>
            <p:nvPr/>
          </p:nvGrpSpPr>
          <p:grpSpPr>
            <a:xfrm>
              <a:off x="3477897" y="1479666"/>
              <a:ext cx="2188205" cy="2185171"/>
              <a:chOff x="3477897" y="1736841"/>
              <a:chExt cx="2188205" cy="2185171"/>
            </a:xfrm>
          </p:grpSpPr>
          <p:pic>
            <p:nvPicPr>
              <p:cNvPr id="6" name="Picture 2" descr="android oreo에 대한 이미지 검색결과">
                <a:extLst>
                  <a:ext uri="{FF2B5EF4-FFF2-40B4-BE49-F238E27FC236}">
                    <a16:creationId xmlns:a16="http://schemas.microsoft.com/office/drawing/2014/main" id="{FAB951D4-F898-4EDB-A68F-D208C7789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897" y="1736841"/>
                <a:ext cx="2188205" cy="2185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21521E6-E8CB-4D0F-9C6B-8D8907C25D2D}"/>
                  </a:ext>
                </a:extLst>
              </p:cNvPr>
              <p:cNvSpPr/>
              <p:nvPr/>
            </p:nvSpPr>
            <p:spPr>
              <a:xfrm>
                <a:off x="4128773" y="2572387"/>
                <a:ext cx="886450" cy="5140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54AD9-111C-4ADF-A87C-317ABF0124D8}"/>
                </a:ext>
              </a:extLst>
            </p:cNvPr>
            <p:cNvSpPr txBox="1"/>
            <p:nvPr/>
          </p:nvSpPr>
          <p:spPr>
            <a:xfrm>
              <a:off x="4297574" y="233043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Ⅱ</a:t>
              </a:r>
              <a:endParaRPr lang="ko-KR" altLang="en-US" sz="2800" b="1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134B26-8FB6-425F-9AE0-77752D238A62}"/>
              </a:ext>
            </a:extLst>
          </p:cNvPr>
          <p:cNvSpPr/>
          <p:nvPr/>
        </p:nvSpPr>
        <p:spPr>
          <a:xfrm>
            <a:off x="927634" y="4158056"/>
            <a:ext cx="553212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A.	Generative pre-training</a:t>
            </a:r>
          </a:p>
          <a:p>
            <a:r>
              <a:rPr lang="en-US" altLang="ko-KR"/>
              <a:t>B.	An efficient learning procedure for RBMs</a:t>
            </a:r>
          </a:p>
          <a:p>
            <a:r>
              <a:rPr lang="en-US" altLang="ko-KR"/>
              <a:t>C.	Modeling real-valued data</a:t>
            </a:r>
          </a:p>
          <a:p>
            <a:r>
              <a:rPr lang="en-US" altLang="ko-KR"/>
              <a:t>D.	Stacking RBMs to make a deep belief network</a:t>
            </a:r>
          </a:p>
          <a:p>
            <a:r>
              <a:rPr lang="en-US" altLang="ko-KR"/>
              <a:t>E.	Interfacing a DNN with an HMM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68D53-ABEF-48A7-B8D8-A4671B200F9F}"/>
              </a:ext>
            </a:extLst>
          </p:cNvPr>
          <p:cNvSpPr txBox="1"/>
          <p:nvPr/>
        </p:nvSpPr>
        <p:spPr>
          <a:xfrm>
            <a:off x="1003683" y="3074067"/>
            <a:ext cx="7136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+mj-ea"/>
                <a:ea typeface="+mj-ea"/>
              </a:rPr>
              <a:t>Training Deep Neural Networks</a:t>
            </a:r>
            <a:endParaRPr lang="ko-KR" altLang="en-US" sz="3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4159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99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Traning</a:t>
            </a:r>
            <a:r>
              <a:rPr lang="ko-KR" altLang="en-US" sz="2400"/>
              <a:t> </a:t>
            </a:r>
            <a:r>
              <a:rPr lang="en-US" altLang="ko-KR" sz="2400"/>
              <a:t>Deep</a:t>
            </a:r>
            <a:r>
              <a:rPr lang="ko-KR" altLang="en-US" sz="2400"/>
              <a:t> </a:t>
            </a:r>
            <a:r>
              <a:rPr lang="en-US" altLang="ko-KR" sz="2400"/>
              <a:t>Neural</a:t>
            </a:r>
            <a:r>
              <a:rPr lang="ko-KR" altLang="en-US" sz="2400"/>
              <a:t> </a:t>
            </a:r>
            <a:r>
              <a:rPr lang="en-US" altLang="ko-KR" sz="2400"/>
              <a:t>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4317-231F-45E4-B4A4-8BC8AE6409DD}"/>
              </a:ext>
            </a:extLst>
          </p:cNvPr>
          <p:cNvSpPr txBox="1"/>
          <p:nvPr/>
        </p:nvSpPr>
        <p:spPr>
          <a:xfrm>
            <a:off x="404609" y="1339700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DNN</a:t>
            </a:r>
          </a:p>
          <a:p>
            <a:endParaRPr lang="en-US" altLang="ko-KR" sz="1600"/>
          </a:p>
          <a:p>
            <a:r>
              <a:rPr lang="en-US" altLang="ko-KR" sz="1600"/>
              <a:t>DNN(Deep Neural Network)</a:t>
            </a:r>
            <a:r>
              <a:rPr lang="ko-KR" altLang="en-US" sz="1600"/>
              <a:t>은 </a:t>
            </a:r>
            <a:r>
              <a:rPr lang="en-US" altLang="ko-KR" sz="1600"/>
              <a:t>feed-forward </a:t>
            </a:r>
            <a:r>
              <a:rPr lang="ko-KR" altLang="en-US" sz="1600"/>
              <a:t>방식이며 입력과 출력 사이에 </a:t>
            </a:r>
            <a:r>
              <a:rPr lang="en-US" altLang="ko-KR" sz="1600"/>
              <a:t>2</a:t>
            </a:r>
            <a:r>
              <a:rPr lang="ko-KR" altLang="en-US" sz="1600"/>
              <a:t>개 이상의 </a:t>
            </a:r>
            <a:r>
              <a:rPr lang="en-US" altLang="ko-KR" sz="1600"/>
              <a:t>ANN</a:t>
            </a:r>
          </a:p>
          <a:p>
            <a:r>
              <a:rPr lang="en-US" altLang="ko-KR" sz="1600"/>
              <a:t>(Artificial Neural Network)</a:t>
            </a:r>
            <a:r>
              <a:rPr lang="ko-KR" altLang="en-US" sz="1600"/>
              <a:t>이 있다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840275-34F3-4C90-9759-08294DBF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63" y="2738417"/>
            <a:ext cx="6245475" cy="182773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4BF231-EA57-47D7-B676-3F98F027DFC4}"/>
              </a:ext>
            </a:extLst>
          </p:cNvPr>
          <p:cNvSpPr/>
          <p:nvPr/>
        </p:nvSpPr>
        <p:spPr>
          <a:xfrm>
            <a:off x="1087090" y="5275149"/>
            <a:ext cx="375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https://youtu.be/hImSxZyRiOw?t=143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F2607-BD61-4C58-AE52-2EAE38FC323F}"/>
              </a:ext>
            </a:extLst>
          </p:cNvPr>
          <p:cNvSpPr txBox="1"/>
          <p:nvPr/>
        </p:nvSpPr>
        <p:spPr>
          <a:xfrm>
            <a:off x="425302" y="4944137"/>
            <a:ext cx="1463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Perceptrons</a:t>
            </a:r>
            <a:endParaRPr lang="ko-KR" alt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C9367-E79B-401D-9912-751C10895742}"/>
              </a:ext>
            </a:extLst>
          </p:cNvPr>
          <p:cNvSpPr txBox="1"/>
          <p:nvPr/>
        </p:nvSpPr>
        <p:spPr>
          <a:xfrm>
            <a:off x="439478" y="5628166"/>
            <a:ext cx="1065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Softmax</a:t>
            </a:r>
            <a:endParaRPr lang="ko-KR" altLang="en-US" sz="2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0B2C87-FEA6-4365-8C2B-27529A9ECFC4}"/>
              </a:ext>
            </a:extLst>
          </p:cNvPr>
          <p:cNvSpPr/>
          <p:nvPr/>
        </p:nvSpPr>
        <p:spPr>
          <a:xfrm>
            <a:off x="1087090" y="5929997"/>
            <a:ext cx="3123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https://youtu.be/RC_A9Tu99y4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120836-9F9B-4B12-A23A-CB5EA25A7BF8}"/>
              </a:ext>
            </a:extLst>
          </p:cNvPr>
          <p:cNvSpPr/>
          <p:nvPr/>
        </p:nvSpPr>
        <p:spPr>
          <a:xfrm>
            <a:off x="1087090" y="6276117"/>
            <a:ext cx="3062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https://youtu.be/n8S-v_LCTms</a:t>
            </a:r>
          </a:p>
        </p:txBody>
      </p:sp>
    </p:spTree>
    <p:extLst>
      <p:ext uri="{BB962C8B-B14F-4D97-AF65-F5344CB8AC3E}">
        <p14:creationId xmlns:p14="http://schemas.microsoft.com/office/powerpoint/2010/main" val="3323034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99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Traning</a:t>
            </a:r>
            <a:r>
              <a:rPr lang="ko-KR" altLang="en-US" sz="2400"/>
              <a:t> </a:t>
            </a:r>
            <a:r>
              <a:rPr lang="en-US" altLang="ko-KR" sz="2400"/>
              <a:t>Deep</a:t>
            </a:r>
            <a:r>
              <a:rPr lang="ko-KR" altLang="en-US" sz="2400"/>
              <a:t> </a:t>
            </a:r>
            <a:r>
              <a:rPr lang="en-US" altLang="ko-KR" sz="2400"/>
              <a:t>Neural</a:t>
            </a:r>
            <a:r>
              <a:rPr lang="ko-KR" altLang="en-US" sz="2400"/>
              <a:t> </a:t>
            </a:r>
            <a:r>
              <a:rPr lang="en-US" altLang="ko-KR" sz="2400"/>
              <a:t>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4317-231F-45E4-B4A4-8BC8AE6409DD}"/>
              </a:ext>
            </a:extLst>
          </p:cNvPr>
          <p:cNvSpPr txBox="1"/>
          <p:nvPr/>
        </p:nvSpPr>
        <p:spPr>
          <a:xfrm>
            <a:off x="404609" y="1339700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Mini-Batch</a:t>
            </a:r>
          </a:p>
          <a:p>
            <a:endParaRPr lang="en-US" altLang="ko-KR" sz="1600"/>
          </a:p>
          <a:p>
            <a:r>
              <a:rPr lang="ko-KR" altLang="en-US" sz="1600"/>
              <a:t>큰 데이터셋의 경우 전체 데이터를 사용하여 손실함수 값을 구하는데 매우 많은 시간이 걸림</a:t>
            </a:r>
            <a:r>
              <a:rPr lang="en-US" altLang="ko-KR" sz="1600"/>
              <a:t>.</a:t>
            </a:r>
            <a:br>
              <a:rPr lang="en-US" altLang="ko-KR" sz="1600"/>
            </a:br>
            <a:r>
              <a:rPr lang="ko-KR" altLang="en-US" sz="1600"/>
              <a:t>그래서 데이터셋의 일부만 추출하여 손실함수 값을 계산하고 그 결과를 전체의 근사치로 이용</a:t>
            </a:r>
          </a:p>
        </p:txBody>
      </p:sp>
      <p:pic>
        <p:nvPicPr>
          <p:cNvPr id="13316" name="Picture 4" descr="https://mblogthumb-phinf.pstatic.net/20150818_162/sogangori_1439883781928K2fyJ_PNG/%B1%D7%B8%B224.png?type=w2">
            <a:extLst>
              <a:ext uri="{FF2B5EF4-FFF2-40B4-BE49-F238E27FC236}">
                <a16:creationId xmlns:a16="http://schemas.microsoft.com/office/drawing/2014/main" id="{663A9366-2F58-426E-BBE0-227B6904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8" y="3132784"/>
            <a:ext cx="3565125" cy="2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mblogthumb-phinf.pstatic.net/20150818_211/sogangori_1439883782053WkWFO_PNG/%B1%D7%B8%B225.png?type=w2">
            <a:extLst>
              <a:ext uri="{FF2B5EF4-FFF2-40B4-BE49-F238E27FC236}">
                <a16:creationId xmlns:a16="http://schemas.microsoft.com/office/drawing/2014/main" id="{3838536C-E561-4E52-9614-51B971FF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38" y="3025440"/>
            <a:ext cx="3692637" cy="27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26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99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Traning</a:t>
            </a:r>
            <a:r>
              <a:rPr lang="ko-KR" altLang="en-US" sz="2400"/>
              <a:t> </a:t>
            </a:r>
            <a:r>
              <a:rPr lang="en-US" altLang="ko-KR" sz="2400"/>
              <a:t>Deep</a:t>
            </a:r>
            <a:r>
              <a:rPr lang="ko-KR" altLang="en-US" sz="2400"/>
              <a:t> </a:t>
            </a:r>
            <a:r>
              <a:rPr lang="en-US" altLang="ko-KR" sz="2400"/>
              <a:t>Neural</a:t>
            </a:r>
            <a:r>
              <a:rPr lang="ko-KR" altLang="en-US" sz="2400"/>
              <a:t> </a:t>
            </a:r>
            <a:r>
              <a:rPr lang="en-US" altLang="ko-KR" sz="2400"/>
              <a:t>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4317-231F-45E4-B4A4-8BC8AE6409DD}"/>
              </a:ext>
            </a:extLst>
          </p:cNvPr>
          <p:cNvSpPr txBox="1"/>
          <p:nvPr/>
        </p:nvSpPr>
        <p:spPr>
          <a:xfrm>
            <a:off x="404609" y="1339700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Dropout</a:t>
            </a:r>
          </a:p>
          <a:p>
            <a:endParaRPr lang="en-US" altLang="ko-KR" sz="1600"/>
          </a:p>
          <a:p>
            <a:r>
              <a:rPr lang="ko-KR" altLang="en-US" sz="1600"/>
              <a:t>앙상블 효과와 가중치가 골고루 학습되는 효과를 얻을 수 있다</a:t>
            </a:r>
            <a:r>
              <a:rPr lang="en-US" altLang="ko-KR" sz="1600"/>
              <a:t>.</a:t>
            </a:r>
          </a:p>
          <a:p>
            <a:r>
              <a:rPr lang="ko-KR" altLang="en-US" sz="1600"/>
              <a:t>무작위로 선택된 노드의 가중치를 일시적으로 </a:t>
            </a:r>
            <a:r>
              <a:rPr lang="en-US" altLang="ko-KR" sz="1600"/>
              <a:t>0</a:t>
            </a:r>
            <a:r>
              <a:rPr lang="ko-KR" altLang="en-US" sz="1600"/>
              <a:t>으로 만들어 학습시킨다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15362" name="Picture 2" descr="https://mblogthumb-phinf.pstatic.net/20150824_61/sogangori_1440399918074l9cjM_PNG/caffeTutorialLayer6.png?type=w2">
            <a:extLst>
              <a:ext uri="{FF2B5EF4-FFF2-40B4-BE49-F238E27FC236}">
                <a16:creationId xmlns:a16="http://schemas.microsoft.com/office/drawing/2014/main" id="{546A2CE3-3A4B-49C5-B5C6-FFFE48FA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9" y="2638673"/>
            <a:ext cx="8241822" cy="39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778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99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Traning</a:t>
            </a:r>
            <a:r>
              <a:rPr lang="ko-KR" altLang="en-US" sz="2400"/>
              <a:t> </a:t>
            </a:r>
            <a:r>
              <a:rPr lang="en-US" altLang="ko-KR" sz="2400"/>
              <a:t>Deep</a:t>
            </a:r>
            <a:r>
              <a:rPr lang="ko-KR" altLang="en-US" sz="2400"/>
              <a:t> </a:t>
            </a:r>
            <a:r>
              <a:rPr lang="en-US" altLang="ko-KR" sz="2400"/>
              <a:t>Neural</a:t>
            </a:r>
            <a:r>
              <a:rPr lang="ko-KR" altLang="en-US" sz="2400"/>
              <a:t> </a:t>
            </a:r>
            <a:r>
              <a:rPr lang="en-US" altLang="ko-KR" sz="2400"/>
              <a:t>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4317-231F-45E4-B4A4-8BC8AE6409DD}"/>
              </a:ext>
            </a:extLst>
          </p:cNvPr>
          <p:cNvSpPr txBox="1"/>
          <p:nvPr/>
        </p:nvSpPr>
        <p:spPr>
          <a:xfrm>
            <a:off x="404609" y="1339700"/>
            <a:ext cx="85799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Dropout</a:t>
            </a:r>
          </a:p>
          <a:p>
            <a:endParaRPr lang="en-US" altLang="ko-KR" sz="1600"/>
          </a:p>
          <a:p>
            <a:r>
              <a:rPr lang="en-US" altLang="ko-KR" sz="1600"/>
              <a:t>CIFAR</a:t>
            </a:r>
            <a:r>
              <a:rPr lang="ko-KR" altLang="en-US" sz="1600"/>
              <a:t>데이터 학습에서 </a:t>
            </a:r>
            <a:r>
              <a:rPr lang="en-US" altLang="ko-KR" sz="1600"/>
              <a:t>dropout</a:t>
            </a:r>
            <a:r>
              <a:rPr lang="ko-KR" altLang="en-US" sz="1600"/>
              <a:t>을 사용한 경우 에러가 줄어드는 것을 확인 할 수 있다</a:t>
            </a:r>
            <a:r>
              <a:rPr lang="en-US" altLang="ko-KR" sz="1600"/>
              <a:t>.</a:t>
            </a:r>
          </a:p>
        </p:txBody>
      </p:sp>
      <p:pic>
        <p:nvPicPr>
          <p:cNvPr id="16388" name="Picture 4" descr="https://mblogthumb-phinf.pstatic.net/20150824_202/sogangori_14403999184781ERbi_PNG/caffeTutorialLayer7.png?type=w2">
            <a:extLst>
              <a:ext uri="{FF2B5EF4-FFF2-40B4-BE49-F238E27FC236}">
                <a16:creationId xmlns:a16="http://schemas.microsoft.com/office/drawing/2014/main" id="{58E6D6C8-BCC2-44C6-9D79-68ABC28D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36" y="2573756"/>
            <a:ext cx="3777978" cy="38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mblogthumb-phinf.pstatic.net/20150824_195/sogangori_1440399918730kcnCC_PNG/caffeTutorialLayer8.png?type=w2">
            <a:extLst>
              <a:ext uri="{FF2B5EF4-FFF2-40B4-BE49-F238E27FC236}">
                <a16:creationId xmlns:a16="http://schemas.microsoft.com/office/drawing/2014/main" id="{764B8538-7E24-4AEC-BBD7-B9C22C8A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95" y="2590271"/>
            <a:ext cx="3562456" cy="37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81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mblogthumb-phinf.pstatic.net/20150818_192/sogangori_1439883389746aFI9M_PNG/%B1%D7%B8%B221.png?type=w2">
            <a:extLst>
              <a:ext uri="{FF2B5EF4-FFF2-40B4-BE49-F238E27FC236}">
                <a16:creationId xmlns:a16="http://schemas.microsoft.com/office/drawing/2014/main" id="{EA041D7F-FFE5-47A8-8980-262BB16F3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74" y="1348042"/>
            <a:ext cx="4760115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E4A119-1B7A-4DF4-A29C-B6CBFCCD9D16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android oreo에 대한 이미지 검색결과">
            <a:extLst>
              <a:ext uri="{FF2B5EF4-FFF2-40B4-BE49-F238E27FC236}">
                <a16:creationId xmlns:a16="http://schemas.microsoft.com/office/drawing/2014/main" id="{B1A2DA26-6EA6-4362-9033-CCB9A482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FBD3CA-EDC1-4885-957B-DF7BFFB961D1}"/>
              </a:ext>
            </a:extLst>
          </p:cNvPr>
          <p:cNvSpPr txBox="1"/>
          <p:nvPr/>
        </p:nvSpPr>
        <p:spPr>
          <a:xfrm>
            <a:off x="990600" y="390495"/>
            <a:ext cx="3999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Traning</a:t>
            </a:r>
            <a:r>
              <a:rPr lang="ko-KR" altLang="en-US" sz="2400"/>
              <a:t> </a:t>
            </a:r>
            <a:r>
              <a:rPr lang="en-US" altLang="ko-KR" sz="2400"/>
              <a:t>Deep</a:t>
            </a:r>
            <a:r>
              <a:rPr lang="ko-KR" altLang="en-US" sz="2400"/>
              <a:t> </a:t>
            </a:r>
            <a:r>
              <a:rPr lang="en-US" altLang="ko-KR" sz="2400"/>
              <a:t>Neural</a:t>
            </a:r>
            <a:r>
              <a:rPr lang="ko-KR" altLang="en-US" sz="2400"/>
              <a:t> </a:t>
            </a:r>
            <a:r>
              <a:rPr lang="en-US" altLang="ko-KR" sz="2400"/>
              <a:t>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47985-17EF-4C90-AD4F-396E99CDD861}"/>
              </a:ext>
            </a:extLst>
          </p:cNvPr>
          <p:cNvSpPr txBox="1"/>
          <p:nvPr/>
        </p:nvSpPr>
        <p:spPr>
          <a:xfrm>
            <a:off x="404609" y="1339700"/>
            <a:ext cx="857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Random</a:t>
            </a:r>
            <a:r>
              <a:rPr lang="ko-KR" altLang="en-US" sz="2000" b="1"/>
              <a:t> </a:t>
            </a:r>
            <a:r>
              <a:rPr lang="en-US" altLang="ko-KR" sz="2000" b="1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0908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음성 인식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4A91E6-7A9C-41C7-B89C-0EFE86D03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332833"/>
            <a:ext cx="7557025" cy="4192332"/>
          </a:xfrm>
          <a:prstGeom prst="rect">
            <a:avLst/>
          </a:prstGeom>
        </p:spPr>
      </p:pic>
      <p:pic>
        <p:nvPicPr>
          <p:cNvPr id="6146" name="Picture 2" descr="check icon에 대한 이미지 검색결과">
            <a:extLst>
              <a:ext uri="{FF2B5EF4-FFF2-40B4-BE49-F238E27FC236}">
                <a16:creationId xmlns:a16="http://schemas.microsoft.com/office/drawing/2014/main" id="{5BE700F7-B401-4F98-ABC4-FCFC20C4D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25" y="2317391"/>
            <a:ext cx="527472" cy="4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ck icon에 대한 이미지 검색결과">
            <a:extLst>
              <a:ext uri="{FF2B5EF4-FFF2-40B4-BE49-F238E27FC236}">
                <a16:creationId xmlns:a16="http://schemas.microsoft.com/office/drawing/2014/main" id="{32CAFD8C-F92F-4E89-B840-2F6F4B67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25" y="3676443"/>
            <a:ext cx="527472" cy="4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 icon에 대한 이미지 검색결과">
            <a:extLst>
              <a:ext uri="{FF2B5EF4-FFF2-40B4-BE49-F238E27FC236}">
                <a16:creationId xmlns:a16="http://schemas.microsoft.com/office/drawing/2014/main" id="{A69B2CB2-6BD6-409D-8AEB-1237148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25" y="4924218"/>
            <a:ext cx="527472" cy="4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80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56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A.	Generative pre-training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C3D15-CE5C-48A2-92B8-139421FAB7EC}"/>
              </a:ext>
            </a:extLst>
          </p:cNvPr>
          <p:cNvSpPr txBox="1"/>
          <p:nvPr/>
        </p:nvSpPr>
        <p:spPr>
          <a:xfrm>
            <a:off x="404609" y="1339700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발생적 사전 훈련</a:t>
            </a:r>
            <a:r>
              <a:rPr lang="en-US" altLang="ko-KR" sz="2000" b="1"/>
              <a:t>(Generative pre-training)</a:t>
            </a:r>
          </a:p>
          <a:p>
            <a:endParaRPr lang="en-US" altLang="ko-KR" sz="1600"/>
          </a:p>
          <a:p>
            <a:r>
              <a:rPr lang="ko-KR" altLang="en-US" sz="1600"/>
              <a:t>사라지는 경사 문제</a:t>
            </a:r>
            <a:r>
              <a:rPr lang="en-US" altLang="ko-KR" sz="1600"/>
              <a:t>(vanishing gradient problem)</a:t>
            </a:r>
            <a:r>
              <a:rPr lang="ko-KR" altLang="en-US" sz="1600"/>
              <a:t>와 학습데이터 부족을 극복하기 위한 방법</a:t>
            </a:r>
            <a:endParaRPr lang="en-US" altLang="ko-KR" sz="1600"/>
          </a:p>
          <a:p>
            <a:r>
              <a:rPr lang="ko-KR" altLang="en-US" sz="1600"/>
              <a:t>과적합 방지 가능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B4B4D-4287-48BE-AD9E-79D7B6069821}"/>
              </a:ext>
            </a:extLst>
          </p:cNvPr>
          <p:cNvSpPr txBox="1"/>
          <p:nvPr/>
        </p:nvSpPr>
        <p:spPr>
          <a:xfrm>
            <a:off x="404609" y="2663675"/>
            <a:ext cx="8579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RBM(Restricted Boltzman Machine)</a:t>
            </a:r>
          </a:p>
          <a:p>
            <a:endParaRPr lang="en-US" altLang="ko-KR" sz="1600"/>
          </a:p>
          <a:p>
            <a:r>
              <a:rPr lang="ko-KR" altLang="en-US" sz="1600"/>
              <a:t>볼츠만 머신</a:t>
            </a:r>
            <a:r>
              <a:rPr lang="en-US" altLang="ko-KR" sz="1600"/>
              <a:t>(Boltzmann machine)</a:t>
            </a:r>
            <a:r>
              <a:rPr lang="ko-KR" altLang="en-US" sz="1600"/>
              <a:t>은 볼 수 있는 층</a:t>
            </a:r>
            <a:r>
              <a:rPr lang="en-US" altLang="ko-KR" sz="1600"/>
              <a:t>(visible layer)</a:t>
            </a:r>
            <a:r>
              <a:rPr lang="ko-KR" altLang="en-US" sz="1600"/>
              <a:t>과 숨겨진 층</a:t>
            </a:r>
            <a:r>
              <a:rPr lang="en-US" altLang="ko-KR" sz="1600"/>
              <a:t>(hidden layer)</a:t>
            </a:r>
            <a:r>
              <a:rPr lang="ko-KR" altLang="en-US" sz="1600"/>
              <a:t>의 두 층으로 구성된 그래픽 모델이다</a:t>
            </a:r>
            <a:r>
              <a:rPr lang="en-US" altLang="ko-KR" sz="1600"/>
              <a:t>. </a:t>
            </a:r>
            <a:r>
              <a:rPr lang="ko-KR" altLang="en-US" sz="1600"/>
              <a:t>이 모델에서 각 볼 수 있는 유닛은 숨겨진 유닛들과만 연결되고</a:t>
            </a:r>
            <a:r>
              <a:rPr lang="en-US" altLang="ko-KR" sz="1600"/>
              <a:t>, </a:t>
            </a:r>
            <a:r>
              <a:rPr lang="ko-KR" altLang="en-US" sz="1600"/>
              <a:t>볼 수 있는 유닛들 사이에 그리고 숨겨진 유닛들 사이에는 서로 연결이 없을 때 이를 제한된 볼츠만 머신</a:t>
            </a:r>
            <a:r>
              <a:rPr lang="en-US" altLang="ko-KR" sz="1600"/>
              <a:t>(RBM: restricted Boltzmann machine)</a:t>
            </a:r>
            <a:r>
              <a:rPr lang="ko-KR" altLang="en-US" sz="1600"/>
              <a:t>이라 한다</a:t>
            </a:r>
            <a:r>
              <a:rPr lang="en-US" altLang="ko-KR" sz="1600"/>
              <a:t>.</a:t>
            </a:r>
          </a:p>
        </p:txBody>
      </p:sp>
      <p:pic>
        <p:nvPicPr>
          <p:cNvPr id="19458" name="Picture 2" descr="http://cfile24.uf.tistory.com/image/2234643A55EE5ABF0D2527">
            <a:extLst>
              <a:ext uri="{FF2B5EF4-FFF2-40B4-BE49-F238E27FC236}">
                <a16:creationId xmlns:a16="http://schemas.microsoft.com/office/drawing/2014/main" id="{4E97DDC2-4D30-4272-8569-AC624DA2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56" y="4527143"/>
            <a:ext cx="3973088" cy="20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07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5804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B.	An Efficient Learning Procedure for RBMs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3C4B1-0EE8-4DBA-9C0D-826E63B82594}"/>
              </a:ext>
            </a:extLst>
          </p:cNvPr>
          <p:cNvSpPr txBox="1"/>
          <p:nvPr/>
        </p:nvSpPr>
        <p:spPr>
          <a:xfrm>
            <a:off x="404609" y="1339700"/>
            <a:ext cx="8579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CD(Contrasive Divergence)</a:t>
            </a:r>
          </a:p>
          <a:p>
            <a:endParaRPr lang="en-US" altLang="ko-KR" sz="1600"/>
          </a:p>
          <a:p>
            <a:r>
              <a:rPr lang="ko-KR" altLang="en-US" sz="1600"/>
              <a:t>초기 모델에서 입력 데이터로 숨겨진 유닛들의 값들을 계산하고</a:t>
            </a:r>
            <a:r>
              <a:rPr lang="en-US" altLang="ko-KR" sz="1600"/>
              <a:t>, </a:t>
            </a:r>
            <a:r>
              <a:rPr lang="ko-KR" altLang="en-US" sz="1600"/>
              <a:t>그 숨겨진 유닛들의 값들에서 다시 새로운 유닛들의 값들을 발생시킨다</a:t>
            </a:r>
            <a:r>
              <a:rPr lang="en-US" altLang="ko-KR" sz="1600"/>
              <a:t>. </a:t>
            </a:r>
            <a:r>
              <a:rPr lang="ko-KR" altLang="en-US" sz="1600"/>
              <a:t>이 과정을 무한 번 반복하면 초기 지점을 잊은 안정된 분포에서 샘플링을 할 수 있게 된다</a:t>
            </a:r>
            <a:r>
              <a:rPr lang="en-US" altLang="ko-KR" sz="1600"/>
              <a:t>. </a:t>
            </a:r>
            <a:r>
              <a:rPr lang="ko-KR" altLang="en-US" sz="1600"/>
              <a:t>그러나 이 방법은 연산 양이 많은 문제가 있다</a:t>
            </a:r>
            <a:r>
              <a:rPr lang="en-US" altLang="ko-KR" sz="1600"/>
              <a:t>. </a:t>
            </a:r>
            <a:r>
              <a:rPr lang="ko-KR" altLang="en-US" sz="1600"/>
              <a:t>이 과정을 유한 번 반복으로 비슷하게 구현할 수 있는 방법이 대조적 발산</a:t>
            </a:r>
            <a:r>
              <a:rPr lang="en-US" altLang="ko-KR" sz="1600"/>
              <a:t>(CD: contrastive divergence)</a:t>
            </a:r>
            <a:r>
              <a:rPr lang="ko-KR" altLang="en-US" sz="1600"/>
              <a:t>이다</a:t>
            </a:r>
            <a:r>
              <a:rPr lang="en-US" altLang="ko-KR" sz="1600"/>
              <a:t>.</a:t>
            </a:r>
          </a:p>
        </p:txBody>
      </p:sp>
      <p:pic>
        <p:nvPicPr>
          <p:cNvPr id="20482" name="Picture 2" descr="http://cfile26.uf.tistory.com/image/25449F3D55EE5ACF31B985">
            <a:extLst>
              <a:ext uri="{FF2B5EF4-FFF2-40B4-BE49-F238E27FC236}">
                <a16:creationId xmlns:a16="http://schemas.microsoft.com/office/drawing/2014/main" id="{D8E98263-D604-4D65-9D37-8A902BFA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12" y="3210992"/>
            <a:ext cx="7200976" cy="12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AEBC3-C37D-47D2-85B8-4F3AF724FAD3}"/>
              </a:ext>
            </a:extLst>
          </p:cNvPr>
          <p:cNvSpPr txBox="1"/>
          <p:nvPr/>
        </p:nvSpPr>
        <p:spPr>
          <a:xfrm>
            <a:off x="457200" y="4733925"/>
            <a:ext cx="7592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CD</a:t>
            </a:r>
            <a:r>
              <a:rPr lang="ko-KR" altLang="en-US" sz="1600"/>
              <a:t>과정을 </a:t>
            </a:r>
            <a:r>
              <a:rPr lang="en-US" altLang="ko-KR" sz="1600"/>
              <a:t>N</a:t>
            </a:r>
            <a:r>
              <a:rPr lang="ko-KR" altLang="en-US" sz="1600"/>
              <a:t>번 반복</a:t>
            </a:r>
            <a:r>
              <a:rPr lang="en-US" altLang="ko-KR" sz="1600"/>
              <a:t>(CD-N)</a:t>
            </a:r>
            <a:r>
              <a:rPr lang="ko-KR" altLang="en-US" sz="1600"/>
              <a:t>하지 않고</a:t>
            </a:r>
            <a:r>
              <a:rPr lang="en-US" altLang="ko-KR" sz="1600"/>
              <a:t>, </a:t>
            </a:r>
            <a:r>
              <a:rPr lang="ko-KR" altLang="en-US" sz="1600"/>
              <a:t>각 훈련 데이터에 대해 </a:t>
            </a:r>
            <a:r>
              <a:rPr lang="en-US" altLang="ko-KR" sz="1600"/>
              <a:t>1</a:t>
            </a:r>
            <a:r>
              <a:rPr lang="ko-KR" altLang="en-US" sz="1600"/>
              <a:t>번</a:t>
            </a:r>
            <a:r>
              <a:rPr lang="en-US" altLang="ko-KR" sz="1600"/>
              <a:t>(CD-1)</a:t>
            </a:r>
            <a:r>
              <a:rPr lang="ko-KR" altLang="en-US" sz="1600"/>
              <a:t>만 수행하여도 </a:t>
            </a:r>
            <a:endParaRPr lang="en-US" altLang="ko-KR" sz="1600"/>
          </a:p>
          <a:p>
            <a:r>
              <a:rPr lang="ko-KR" altLang="en-US" sz="1600"/>
              <a:t>충분한 성능을 보여준다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35072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03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C.	Modeling Real-Valued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5C9D4-4B77-4048-B6D2-398A55D67B3B}"/>
              </a:ext>
            </a:extLst>
          </p:cNvPr>
          <p:cNvSpPr txBox="1"/>
          <p:nvPr/>
        </p:nvSpPr>
        <p:spPr>
          <a:xfrm>
            <a:off x="404609" y="1339700"/>
            <a:ext cx="8579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MFCC(Mel-frequency cepstral coefficient)</a:t>
            </a:r>
            <a:r>
              <a:rPr lang="ko-KR" altLang="en-US" sz="1600"/>
              <a:t>와 같은 실수 값을 갖는 입력 데이터는 선형 변수들에 독립적인 가우시안 잡음을 더함으로써 모델링 된다</a:t>
            </a:r>
            <a:r>
              <a:rPr lang="en-US" altLang="ko-KR" sz="1600"/>
              <a:t>. </a:t>
            </a:r>
            <a:r>
              <a:rPr lang="ko-KR" altLang="en-US" sz="1600"/>
              <a:t>가우시안</a:t>
            </a:r>
            <a:r>
              <a:rPr lang="en-US" altLang="ko-KR" sz="1600"/>
              <a:t>-</a:t>
            </a:r>
            <a:r>
              <a:rPr lang="ko-KR" altLang="en-US" sz="1600"/>
              <a:t>베르누이 </a:t>
            </a:r>
            <a:r>
              <a:rPr lang="en-US" altLang="ko-KR" sz="1600"/>
              <a:t>RBM(GRBM)</a:t>
            </a:r>
            <a:r>
              <a:rPr lang="ko-KR" altLang="en-US" sz="1600"/>
              <a:t>의 한 층은 실수 값을 갖고 다른 한 층은 이진 값을 갖는다</a:t>
            </a:r>
            <a:r>
              <a:rPr lang="en-US" altLang="ko-KR" sz="1600"/>
              <a:t>. GRBM</a:t>
            </a:r>
            <a:r>
              <a:rPr lang="ko-KR" altLang="en-US" sz="1600"/>
              <a:t>의 에너지 함수는 다음과 같다</a:t>
            </a:r>
            <a:r>
              <a:rPr lang="en-US" altLang="ko-KR" sz="160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86AE2C-F647-492D-AD80-7738F539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17" y="2178154"/>
            <a:ext cx="5549365" cy="7871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882CBB-8C35-478D-8E62-E519E1873957}"/>
              </a:ext>
            </a:extLst>
          </p:cNvPr>
          <p:cNvSpPr/>
          <p:nvPr/>
        </p:nvSpPr>
        <p:spPr>
          <a:xfrm>
            <a:off x="3386533" y="3020110"/>
            <a:ext cx="4742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여기서 </a:t>
            </a:r>
            <a:r>
              <a:rPr lang="el-GR" altLang="ko-KR" sz="1200">
                <a:latin typeface="HY견고딕" panose="02030600000101010101" pitchFamily="18" charset="-127"/>
                <a:ea typeface="HY견고딕" panose="02030600000101010101" pitchFamily="18" charset="-127"/>
              </a:rPr>
              <a:t>σ</a:t>
            </a:r>
            <a:r>
              <a:rPr lang="ko-KR" altLang="en-US" sz="1200"/>
              <a:t>는 볼 수 있는 유닛 i를 위한 가우시안 잡음의 표준 편차이다.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A53D-1A84-433A-A10F-FAF7FC0873FC}"/>
              </a:ext>
            </a:extLst>
          </p:cNvPr>
          <p:cNvSpPr txBox="1"/>
          <p:nvPr/>
        </p:nvSpPr>
        <p:spPr>
          <a:xfrm>
            <a:off x="371475" y="3629025"/>
            <a:ext cx="3995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CD-1</a:t>
            </a:r>
            <a:r>
              <a:rPr lang="ko-KR" altLang="en-US" sz="1600"/>
              <a:t> 학습에 필요한 두 분포는 다음과 같다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3C9E27-8FA4-4BC3-A7E7-E36B3CC29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663" y="4053011"/>
            <a:ext cx="3134675" cy="15713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3DB098-A76C-41CF-B18A-EE6EAFA7ECE2}"/>
              </a:ext>
            </a:extLst>
          </p:cNvPr>
          <p:cNvSpPr txBox="1"/>
          <p:nvPr/>
        </p:nvSpPr>
        <p:spPr>
          <a:xfrm>
            <a:off x="371475" y="5838825"/>
            <a:ext cx="8178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선행학습으로 </a:t>
            </a:r>
            <a:r>
              <a:rPr lang="en-US" altLang="ko-KR" sz="1600"/>
              <a:t>CD-1</a:t>
            </a:r>
            <a:r>
              <a:rPr lang="ko-KR" altLang="en-US" sz="1600"/>
              <a:t>을 활용하면 각 계수의 평균이 </a:t>
            </a:r>
            <a:r>
              <a:rPr lang="en-US" altLang="ko-KR" sz="1600"/>
              <a:t>0</a:t>
            </a:r>
            <a:r>
              <a:rPr lang="ko-KR" altLang="en-US" sz="1600"/>
              <a:t>이고 단위 분산을 가지도록 정규화 된다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40176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6409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D.	Stacking RBMs to make a Deep Belief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C3A526-7341-4033-82AF-E76F2C2C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3419855"/>
            <a:ext cx="8312728" cy="26852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08734D-C6FA-47B1-A4AA-4C9BD7E935F1}"/>
              </a:ext>
            </a:extLst>
          </p:cNvPr>
          <p:cNvSpPr/>
          <p:nvPr/>
        </p:nvSpPr>
        <p:spPr>
          <a:xfrm>
            <a:off x="522212" y="1592943"/>
            <a:ext cx="8099577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solidFill>
                  <a:srgbClr val="222222"/>
                </a:solidFill>
                <a:latin typeface="+mn-ea"/>
              </a:rPr>
              <a:t>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을 적층하게 되면 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DBN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의 특성을 가지며 이는 학습을 좀 더 쉽게 만들어준다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.</a:t>
            </a:r>
          </a:p>
          <a:p>
            <a:endParaRPr lang="en-US" altLang="ko-KR" sz="1600">
              <a:solidFill>
                <a:srgbClr val="222222"/>
              </a:solidFill>
              <a:latin typeface="+mn-ea"/>
            </a:endParaRPr>
          </a:p>
          <a:p>
            <a:r>
              <a:rPr lang="en-US" altLang="ko-KR" sz="1600">
                <a:solidFill>
                  <a:srgbClr val="222222"/>
                </a:solidFill>
                <a:latin typeface="+mn-ea"/>
              </a:rPr>
              <a:t>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이 훈련되고 나면 다른 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이 그 위에 쌓아 올려짐으로써 다중 계층 모형을 형성한다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. 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이 쌓아 올려질 때마다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이미 훈련된 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의 최상위 계층이 새로 쌓이는 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의 입력으로 쓰인다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. 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이 입력을 이용하여 새 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RBM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이 훈련되고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>
                <a:solidFill>
                  <a:srgbClr val="222222"/>
                </a:solidFill>
                <a:latin typeface="+mn-ea"/>
              </a:rPr>
              <a:t>원하는 만큼의 계층이 쌓일 때까지 해당 과정이 반복된다</a:t>
            </a:r>
            <a:r>
              <a:rPr lang="en-US" altLang="ko-KR" sz="160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8642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6409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D.	Stacking RBMs to make a Deep Belief Network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4A160B-611C-4795-B99C-B5475E2C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4" y="3014307"/>
            <a:ext cx="6596653" cy="3534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B60AD-9F31-474D-A63E-3A8D98AD884D}"/>
              </a:ext>
            </a:extLst>
          </p:cNvPr>
          <p:cNvSpPr txBox="1"/>
          <p:nvPr/>
        </p:nvSpPr>
        <p:spPr>
          <a:xfrm>
            <a:off x="404609" y="1339700"/>
            <a:ext cx="8579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DBN-DNN</a:t>
            </a:r>
          </a:p>
          <a:p>
            <a:endParaRPr lang="en-US" altLang="ko-KR" sz="1600"/>
          </a:p>
          <a:p>
            <a:r>
              <a:rPr lang="en-US" altLang="ko-KR" sz="1600"/>
              <a:t>3</a:t>
            </a:r>
            <a:r>
              <a:rPr lang="ko-KR" altLang="en-US" sz="1600"/>
              <a:t>개의 히든 레이어를 가지는 </a:t>
            </a:r>
            <a:r>
              <a:rPr lang="en-US" altLang="ko-KR" sz="1600"/>
              <a:t>DNN</a:t>
            </a:r>
            <a:r>
              <a:rPr lang="ko-KR" altLang="en-US" sz="1600"/>
              <a:t>을 구성하는 방법은 다음과 같다</a:t>
            </a:r>
            <a:r>
              <a:rPr lang="en-US" altLang="ko-KR" sz="1600"/>
              <a:t>.</a:t>
            </a:r>
          </a:p>
          <a:p>
            <a:endParaRPr lang="en-US" altLang="ko-KR" sz="1600"/>
          </a:p>
          <a:p>
            <a:r>
              <a:rPr lang="ko-KR" altLang="en-US" sz="1600"/>
              <a:t>먼저 </a:t>
            </a:r>
            <a:r>
              <a:rPr lang="en-US" altLang="ko-KR" sz="1600"/>
              <a:t>3</a:t>
            </a:r>
            <a:r>
              <a:rPr lang="ko-KR" altLang="en-US" sz="1600"/>
              <a:t>개의 </a:t>
            </a:r>
            <a:r>
              <a:rPr lang="en-US" altLang="ko-KR" sz="1600"/>
              <a:t>RBM</a:t>
            </a:r>
            <a:r>
              <a:rPr lang="ko-KR" altLang="en-US" sz="1600"/>
              <a:t>을 하나씩 쌓아가며 학습한다</a:t>
            </a:r>
            <a:r>
              <a:rPr lang="en-US" altLang="ko-KR" sz="1600"/>
              <a:t>. </a:t>
            </a:r>
            <a:r>
              <a:rPr lang="ko-KR" altLang="en-US" sz="1600"/>
              <a:t>이렇게 하나의 </a:t>
            </a:r>
            <a:r>
              <a:rPr lang="en-US" altLang="ko-KR" sz="1600"/>
              <a:t>DBN</a:t>
            </a:r>
            <a:r>
              <a:rPr lang="ko-KR" altLang="en-US" sz="1600"/>
              <a:t>을 구성한 후</a:t>
            </a:r>
            <a:endParaRPr lang="en-US" altLang="ko-KR" sz="1600"/>
          </a:p>
          <a:p>
            <a:r>
              <a:rPr lang="ko-KR" altLang="en-US" sz="1600"/>
              <a:t>마지막 레이어에 출력 확률들의 합이 </a:t>
            </a:r>
            <a:r>
              <a:rPr lang="en-US" altLang="ko-KR" sz="1600"/>
              <a:t>1</a:t>
            </a:r>
            <a:r>
              <a:rPr lang="ko-KR" altLang="en-US" sz="1600"/>
              <a:t>이 되게 하는 </a:t>
            </a:r>
            <a:r>
              <a:rPr lang="en-US" altLang="ko-KR" sz="1600"/>
              <a:t>softmax </a:t>
            </a:r>
            <a:r>
              <a:rPr lang="ko-KR" altLang="en-US" sz="1600"/>
              <a:t>레이어를 추가한다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837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64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E.	Interfacing a DNN with an HMM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8A5FAA-C803-4577-B40F-9EE2B284C454}"/>
              </a:ext>
            </a:extLst>
          </p:cNvPr>
          <p:cNvSpPr/>
          <p:nvPr/>
        </p:nvSpPr>
        <p:spPr>
          <a:xfrm>
            <a:off x="522212" y="1592943"/>
            <a:ext cx="8099577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>
                <a:latin typeface="+mn-ea"/>
              </a:rPr>
              <a:t>fine-tune</a:t>
            </a:r>
            <a:r>
              <a:rPr lang="ko-KR" altLang="en-US" sz="1600">
                <a:latin typeface="+mn-ea"/>
              </a:rPr>
              <a:t>이 된 이후의 </a:t>
            </a:r>
            <a:r>
              <a:rPr lang="en-US" altLang="ko-KR" sz="1600">
                <a:latin typeface="+mn-ea"/>
              </a:rPr>
              <a:t>DNN</a:t>
            </a:r>
            <a:r>
              <a:rPr lang="ko-KR" altLang="en-US" sz="1600">
                <a:latin typeface="+mn-ea"/>
              </a:rPr>
              <a:t>에서 출력되는 확률의 형태는 다음과 같다</a:t>
            </a:r>
            <a:r>
              <a:rPr lang="en-US" altLang="ko-KR" sz="1600">
                <a:latin typeface="+mn-ea"/>
              </a:rPr>
              <a:t>.</a:t>
            </a:r>
            <a:endParaRPr lang="ko-KR" altLang="en-US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BC77DC-C4F8-4B1D-B723-8B6D3C73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2" y="2141614"/>
            <a:ext cx="4422577" cy="3649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FB8F89-F7CF-4359-9DD5-E0F59C5EE5EF}"/>
              </a:ext>
            </a:extLst>
          </p:cNvPr>
          <p:cNvSpPr/>
          <p:nvPr/>
        </p:nvSpPr>
        <p:spPr>
          <a:xfrm>
            <a:off x="522212" y="2754993"/>
            <a:ext cx="8099577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>
                <a:latin typeface="+mn-ea"/>
              </a:rPr>
              <a:t>하지만 </a:t>
            </a:r>
            <a:r>
              <a:rPr lang="en-US" altLang="ko-KR" sz="1600">
                <a:latin typeface="+mn-ea"/>
              </a:rPr>
              <a:t>HMM </a:t>
            </a:r>
            <a:r>
              <a:rPr lang="ko-KR" altLang="en-US" sz="1600">
                <a:latin typeface="+mn-ea"/>
              </a:rPr>
              <a:t>프레임워크에서 </a:t>
            </a:r>
            <a:r>
              <a:rPr lang="en-US" altLang="ko-KR" sz="1600">
                <a:latin typeface="+mn-ea"/>
              </a:rPr>
              <a:t>Viterbi</a:t>
            </a:r>
            <a:r>
              <a:rPr lang="ko-KR" altLang="en-US" sz="1600">
                <a:latin typeface="+mn-ea"/>
              </a:rPr>
              <a:t> 정렬을 계산하거나 </a:t>
            </a:r>
            <a:r>
              <a:rPr lang="en-US" altLang="ko-KR" sz="1600">
                <a:latin typeface="+mn-ea"/>
              </a:rPr>
              <a:t>forward-backward </a:t>
            </a:r>
            <a:r>
              <a:rPr lang="ko-KR" altLang="en-US" sz="1600">
                <a:latin typeface="+mn-ea"/>
              </a:rPr>
              <a:t>알고리즘을 실행하려면 다음과 같은 우도가 필요</a:t>
            </a:r>
            <a:r>
              <a:rPr lang="en-US" altLang="ko-KR" sz="1600">
                <a:latin typeface="+mn-ea"/>
              </a:rPr>
              <a:t>.</a:t>
            </a:r>
            <a:endParaRPr lang="ko-KR" altLang="en-US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8A0C5-4725-4F9D-8BB9-DB306BC34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57" y="3389339"/>
            <a:ext cx="4372484" cy="4222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F78AD5-0EEC-41F9-BC73-02E611E9D2C7}"/>
              </a:ext>
            </a:extLst>
          </p:cNvPr>
          <p:cNvSpPr/>
          <p:nvPr/>
        </p:nvSpPr>
        <p:spPr>
          <a:xfrm>
            <a:off x="571500" y="4076611"/>
            <a:ext cx="8099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DNN이 출력하는 사후 확률은 DNN </a:t>
            </a:r>
            <a:r>
              <a:rPr lang="en-US" altLang="ko-KR" sz="1600"/>
              <a:t>fine-tuning</a:t>
            </a:r>
            <a:r>
              <a:rPr lang="ko-KR" altLang="en-US" sz="1600"/>
              <a:t>에 사용되는 강제 정렬에서 HMM 상태의 빈도로 나눠 확률 우도로 변환 가능</a:t>
            </a:r>
            <a:r>
              <a:rPr lang="en-US" altLang="ko-KR" sz="1600"/>
              <a:t>.</a:t>
            </a:r>
            <a:endParaRPr lang="ko-KR" altLang="en-US" sz="16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81E34C-4559-49DA-A67C-529B8CE7DD63}"/>
              </a:ext>
            </a:extLst>
          </p:cNvPr>
          <p:cNvSpPr/>
          <p:nvPr/>
        </p:nvSpPr>
        <p:spPr>
          <a:xfrm>
            <a:off x="571500" y="5078950"/>
            <a:ext cx="775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/>
              <a:t>즉</a:t>
            </a:r>
            <a:r>
              <a:rPr lang="en-US" altLang="ko-KR" sz="1600"/>
              <a:t>, </a:t>
            </a:r>
            <a:r>
              <a:rPr lang="ko-KR" altLang="en-US" sz="1600"/>
              <a:t>음성 입력에서 추출한 </a:t>
            </a:r>
            <a:r>
              <a:rPr lang="en-US" altLang="ko-KR" sz="1600"/>
              <a:t>MFCC </a:t>
            </a:r>
            <a:r>
              <a:rPr lang="ko-KR" altLang="en-US" sz="1600"/>
              <a:t>특징 벡터를 입력으로 하여 </a:t>
            </a:r>
            <a:r>
              <a:rPr lang="en-US" altLang="ko-KR" sz="1600"/>
              <a:t>GMM-HMM</a:t>
            </a:r>
            <a:r>
              <a:rPr lang="ko-KR" altLang="en-US" sz="1600"/>
              <a:t>으로 상태 수준 강제 정렬</a:t>
            </a:r>
            <a:r>
              <a:rPr lang="en-US" altLang="ko-KR" sz="1600"/>
              <a:t>(forced alignment) </a:t>
            </a:r>
            <a:r>
              <a:rPr lang="ko-KR" altLang="en-US" sz="1600"/>
              <a:t>결과를 생성한다</a:t>
            </a:r>
            <a:r>
              <a:rPr lang="en-US" altLang="ko-KR" sz="1600"/>
              <a:t>. </a:t>
            </a:r>
            <a:r>
              <a:rPr lang="ko-KR" altLang="en-US" sz="1600"/>
              <a:t>또한</a:t>
            </a:r>
            <a:r>
              <a:rPr lang="en-US" altLang="ko-KR" sz="1600"/>
              <a:t>, </a:t>
            </a:r>
            <a:r>
              <a:rPr lang="ko-KR" altLang="en-US" sz="1600"/>
              <a:t>미세 조정이 완료된 심층 신경망은 </a:t>
            </a:r>
            <a:r>
              <a:rPr lang="en-US" altLang="ko-KR" sz="1600"/>
              <a:t>HMM</a:t>
            </a:r>
            <a:r>
              <a:rPr lang="ko-KR" altLang="en-US" sz="1600"/>
              <a:t>의 각 상태를 위한 출력 확률을 생성한다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57344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64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E.	Interfacing a DNN with an HMM</a:t>
            </a:r>
          </a:p>
        </p:txBody>
      </p:sp>
      <p:pic>
        <p:nvPicPr>
          <p:cNvPr id="22530" name="Picture 2" descr="http://cfile1.uf.tistory.com/image/2655934355EE5ADB242E3E">
            <a:extLst>
              <a:ext uri="{FF2B5EF4-FFF2-40B4-BE49-F238E27FC236}">
                <a16:creationId xmlns:a16="http://schemas.microsoft.com/office/drawing/2014/main" id="{5CE1CAB8-21D3-4D11-AA25-BA5FF9A8C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2292473"/>
            <a:ext cx="45434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03B13F-7186-4D82-9CDB-C998CEA2E442}"/>
              </a:ext>
            </a:extLst>
          </p:cNvPr>
          <p:cNvSpPr/>
          <p:nvPr/>
        </p:nvSpPr>
        <p:spPr>
          <a:xfrm>
            <a:off x="474587" y="1170445"/>
            <a:ext cx="8099577" cy="11275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0"/>
            <a:r>
              <a:rPr lang="ko-KR" altLang="en-US" sz="1600">
                <a:solidFill>
                  <a:srgbClr val="000000"/>
                </a:solidFill>
                <a:latin typeface="+mn-ea"/>
              </a:rPr>
              <a:t>음향 모델 전체를 심층 신경망으로 만들지 않고 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HMM</a:t>
            </a:r>
            <a:r>
              <a:rPr lang="ko-KR" altLang="en-US" sz="1600">
                <a:solidFill>
                  <a:srgbClr val="000000"/>
                </a:solidFill>
                <a:latin typeface="+mn-ea"/>
              </a:rPr>
              <a:t>을 계속 사용하는 이유는 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HMM</a:t>
            </a:r>
            <a:r>
              <a:rPr lang="ko-KR" altLang="en-US" sz="1600">
                <a:solidFill>
                  <a:srgbClr val="000000"/>
                </a:solidFill>
                <a:latin typeface="+mn-ea"/>
              </a:rPr>
              <a:t>이 음성의 시변 특성을 잘 표현할 수 있기 때문이다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600">
                <a:solidFill>
                  <a:srgbClr val="000000"/>
                </a:solidFill>
                <a:latin typeface="+mn-ea"/>
              </a:rPr>
              <a:t>기존 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GMM-HMM</a:t>
            </a:r>
            <a:r>
              <a:rPr lang="ko-KR" altLang="en-US" sz="160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GMM</a:t>
            </a:r>
            <a:r>
              <a:rPr lang="ko-KR" altLang="en-US" sz="1600">
                <a:solidFill>
                  <a:srgbClr val="000000"/>
                </a:solidFill>
                <a:latin typeface="+mn-ea"/>
              </a:rPr>
              <a:t>을 심층 신경망으로 대체함으로써 음성 인식 성능이 음성 인식 역사상 매우 드물게 크게 향상되었다</a:t>
            </a:r>
            <a:r>
              <a:rPr lang="en-US" altLang="ko-KR" sz="160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60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6709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A05A9C7-9BCF-4CD2-B008-1A450310C4D9}"/>
              </a:ext>
            </a:extLst>
          </p:cNvPr>
          <p:cNvGrpSpPr/>
          <p:nvPr/>
        </p:nvGrpSpPr>
        <p:grpSpPr>
          <a:xfrm>
            <a:off x="3477897" y="393816"/>
            <a:ext cx="2188205" cy="2185171"/>
            <a:chOff x="3477897" y="1479666"/>
            <a:chExt cx="2188205" cy="21851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3FF1D4-C5E6-492A-9336-BC4D58F5F085}"/>
                </a:ext>
              </a:extLst>
            </p:cNvPr>
            <p:cNvGrpSpPr/>
            <p:nvPr/>
          </p:nvGrpSpPr>
          <p:grpSpPr>
            <a:xfrm>
              <a:off x="3477897" y="1479666"/>
              <a:ext cx="2188205" cy="2185171"/>
              <a:chOff x="3477897" y="1736841"/>
              <a:chExt cx="2188205" cy="2185171"/>
            </a:xfrm>
          </p:grpSpPr>
          <p:pic>
            <p:nvPicPr>
              <p:cNvPr id="6" name="Picture 2" descr="android oreo에 대한 이미지 검색결과">
                <a:extLst>
                  <a:ext uri="{FF2B5EF4-FFF2-40B4-BE49-F238E27FC236}">
                    <a16:creationId xmlns:a16="http://schemas.microsoft.com/office/drawing/2014/main" id="{FAB951D4-F898-4EDB-A68F-D208C7789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897" y="1736841"/>
                <a:ext cx="2188205" cy="2185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21521E6-E8CB-4D0F-9C6B-8D8907C25D2D}"/>
                  </a:ext>
                </a:extLst>
              </p:cNvPr>
              <p:cNvSpPr/>
              <p:nvPr/>
            </p:nvSpPr>
            <p:spPr>
              <a:xfrm>
                <a:off x="4128773" y="2572387"/>
                <a:ext cx="886450" cy="5140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54AD9-111C-4ADF-A87C-317ABF0124D8}"/>
                </a:ext>
              </a:extLst>
            </p:cNvPr>
            <p:cNvSpPr txBox="1"/>
            <p:nvPr/>
          </p:nvSpPr>
          <p:spPr>
            <a:xfrm>
              <a:off x="4297574" y="233043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Ⅲ</a:t>
              </a:r>
              <a:endParaRPr lang="ko-KR" altLang="en-US" sz="2800" b="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B41852-0928-43B9-89AC-FB2D1DC5CA47}"/>
              </a:ext>
            </a:extLst>
          </p:cNvPr>
          <p:cNvSpPr txBox="1"/>
          <p:nvPr/>
        </p:nvSpPr>
        <p:spPr>
          <a:xfrm>
            <a:off x="503322" y="2845466"/>
            <a:ext cx="81373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>
                <a:latin typeface="+mj-ea"/>
                <a:ea typeface="+mj-ea"/>
              </a:rPr>
              <a:t>Phonetic Classification and Recognition</a:t>
            </a:r>
          </a:p>
          <a:p>
            <a:pPr algn="ctr"/>
            <a:r>
              <a:rPr lang="en-US" altLang="ko-KR" sz="3600" b="1" spc="-150">
                <a:latin typeface="+mj-ea"/>
                <a:ea typeface="+mj-ea"/>
              </a:rPr>
              <a:t>on TIMIT</a:t>
            </a:r>
            <a:endParaRPr lang="ko-KR" altLang="en-US" sz="3600" b="1" spc="-15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6F0D2-5F4C-408E-91F3-517492C708D5}"/>
              </a:ext>
            </a:extLst>
          </p:cNvPr>
          <p:cNvSpPr/>
          <p:nvPr/>
        </p:nvSpPr>
        <p:spPr>
          <a:xfrm>
            <a:off x="924278" y="4156143"/>
            <a:ext cx="6693865" cy="14332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A.	Pre-processing the waveform for deep neural networks</a:t>
            </a:r>
          </a:p>
          <a:p>
            <a:r>
              <a:rPr lang="en-US" altLang="ko-KR"/>
              <a:t>B.	Fine-tuning DBN-DNN to optimize mutual information</a:t>
            </a:r>
          </a:p>
          <a:p>
            <a:r>
              <a:rPr lang="en-US" altLang="ko-KR"/>
              <a:t>C.	Convolutional DNNs for phone classification and recognition</a:t>
            </a:r>
          </a:p>
          <a:p>
            <a:r>
              <a:rPr lang="en-US" altLang="ko-KR"/>
              <a:t>D.	A summary of the differences between DNNs and GMMs</a:t>
            </a:r>
          </a:p>
        </p:txBody>
      </p:sp>
    </p:spTree>
    <p:extLst>
      <p:ext uri="{BB962C8B-B14F-4D97-AF65-F5344CB8AC3E}">
        <p14:creationId xmlns:p14="http://schemas.microsoft.com/office/powerpoint/2010/main" val="1723742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7805B0-228D-4160-A703-E3709877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01" y="1668764"/>
            <a:ext cx="5911797" cy="464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757A9-A633-4F33-9E0D-8218EA4551B2}"/>
              </a:ext>
            </a:extLst>
          </p:cNvPr>
          <p:cNvSpPr txBox="1"/>
          <p:nvPr/>
        </p:nvSpPr>
        <p:spPr>
          <a:xfrm>
            <a:off x="404609" y="530075"/>
            <a:ext cx="85799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TIMIT</a:t>
            </a:r>
          </a:p>
          <a:p>
            <a:endParaRPr lang="en-US" altLang="ko-KR" sz="1600"/>
          </a:p>
          <a:p>
            <a:r>
              <a:rPr lang="en-US" altLang="ko-KR" sz="1600"/>
              <a:t>192</a:t>
            </a:r>
            <a:r>
              <a:rPr lang="ko-KR" altLang="en-US" sz="1600"/>
              <a:t>개의 문장으로 이루어진 화자종속 음소 인식 모델별 정확도</a:t>
            </a:r>
            <a:r>
              <a:rPr lang="en-US" altLang="ko-KR" sz="1600"/>
              <a:t>(accuracy)</a:t>
            </a:r>
            <a:r>
              <a:rPr lang="ko-KR" altLang="en-US" sz="1600"/>
              <a:t>는 다음과 같다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118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665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A.	</a:t>
            </a:r>
            <a:r>
              <a:rPr lang="en-US" altLang="ko-KR" sz="2400" spc="-150"/>
              <a:t>Pre-Processing the Waveform for Deep Neural Networks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0DD1A-AF57-4260-9922-992AF3245E48}"/>
              </a:ext>
            </a:extLst>
          </p:cNvPr>
          <p:cNvSpPr/>
          <p:nvPr/>
        </p:nvSpPr>
        <p:spPr>
          <a:xfrm>
            <a:off x="522212" y="1592943"/>
            <a:ext cx="8099577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>
                <a:latin typeface="+mn-ea"/>
              </a:rPr>
              <a:t>최신 </a:t>
            </a:r>
            <a:r>
              <a:rPr lang="en-US" altLang="ko-KR" sz="1600">
                <a:latin typeface="+mn-ea"/>
              </a:rPr>
              <a:t>ASR(</a:t>
            </a:r>
            <a:r>
              <a:rPr lang="ko-KR" altLang="en-US" sz="1600">
                <a:latin typeface="+mn-ea"/>
              </a:rPr>
              <a:t>음성인식</a:t>
            </a:r>
            <a:r>
              <a:rPr lang="en-US" altLang="ko-KR" sz="1600">
                <a:latin typeface="+mn-ea"/>
              </a:rPr>
              <a:t>) </a:t>
            </a:r>
            <a:r>
              <a:rPr lang="ko-KR" altLang="en-US" sz="1600">
                <a:latin typeface="+mn-ea"/>
              </a:rPr>
              <a:t>시스템은 </a:t>
            </a:r>
            <a:r>
              <a:rPr lang="en-US" altLang="ko-KR" sz="1600">
                <a:latin typeface="+mn-ea"/>
              </a:rPr>
              <a:t>filter-bank </a:t>
            </a:r>
            <a:r>
              <a:rPr lang="ko-KR" altLang="en-US" sz="1600">
                <a:latin typeface="+mn-ea"/>
              </a:rPr>
              <a:t>계수를 입력으로 사용하지 않는다</a:t>
            </a:r>
            <a:r>
              <a:rPr lang="en-US" altLang="ko-KR" sz="1600">
                <a:latin typeface="+mn-ea"/>
              </a:rPr>
              <a:t>. </a:t>
            </a:r>
            <a:r>
              <a:rPr lang="ko-KR" altLang="en-US" sz="1600">
                <a:latin typeface="+mn-ea"/>
              </a:rPr>
              <a:t>왜냐하면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모델링을 잘하려면 완전 공분산</a:t>
            </a:r>
            <a:r>
              <a:rPr lang="en-US" altLang="ko-KR" sz="1600">
                <a:latin typeface="+mn-ea"/>
              </a:rPr>
              <a:t>(full covariance) </a:t>
            </a:r>
            <a:r>
              <a:rPr lang="ko-KR" altLang="en-US" sz="1600">
                <a:latin typeface="+mn-ea"/>
              </a:rPr>
              <a:t>가우시안 또는 상당히 많은 대각</a:t>
            </a:r>
            <a:r>
              <a:rPr lang="en-US" altLang="ko-KR" sz="1600">
                <a:latin typeface="+mn-ea"/>
              </a:rPr>
              <a:t> </a:t>
            </a:r>
          </a:p>
          <a:p>
            <a:r>
              <a:rPr lang="ko-KR" altLang="en-US" sz="1600">
                <a:latin typeface="+mn-ea"/>
              </a:rPr>
              <a:t>가우시안 이 필요하기 때문이다</a:t>
            </a:r>
            <a:r>
              <a:rPr lang="en-US" altLang="ko-KR" sz="1600">
                <a:latin typeface="+mn-ea"/>
              </a:rPr>
              <a:t>.</a:t>
            </a:r>
            <a:endParaRPr lang="ko-KR" altLang="en-US" sz="16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E6C375-AB7D-4A9D-83FD-0E818613FE7A}"/>
              </a:ext>
            </a:extLst>
          </p:cNvPr>
          <p:cNvSpPr/>
          <p:nvPr/>
        </p:nvSpPr>
        <p:spPr>
          <a:xfrm>
            <a:off x="522212" y="2866936"/>
            <a:ext cx="80995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/>
              <a:t>TIMIT </a:t>
            </a:r>
            <a:r>
              <a:rPr lang="ko-KR" altLang="en-US" sz="1600"/>
              <a:t>데이터를 활용한 결과 중 하나는 필터 뱅크 기능을 갖춘 </a:t>
            </a:r>
            <a:r>
              <a:rPr lang="en-US" altLang="ko-KR" sz="1600"/>
              <a:t>DBN-DNN</a:t>
            </a:r>
            <a:r>
              <a:rPr lang="ko-KR" altLang="en-US" sz="1600"/>
              <a:t>의 최고 성능이 </a:t>
            </a:r>
            <a:r>
              <a:rPr lang="en-US" altLang="ko-KR" sz="1600"/>
              <a:t>MFCC</a:t>
            </a:r>
            <a:r>
              <a:rPr lang="ko-KR" altLang="en-US" sz="1600"/>
              <a:t>로 훈련 된 </a:t>
            </a:r>
            <a:r>
              <a:rPr lang="en-US" altLang="ko-KR" sz="1600"/>
              <a:t>DBN-DNN</a:t>
            </a:r>
            <a:r>
              <a:rPr lang="ko-KR" altLang="en-US" sz="1600"/>
              <a:t>보다 </a:t>
            </a:r>
            <a:r>
              <a:rPr lang="en-US" altLang="ko-KR" sz="1600"/>
              <a:t>1.7 % </a:t>
            </a:r>
            <a:r>
              <a:rPr lang="ko-KR" altLang="en-US" sz="1600"/>
              <a:t>더 낮은 오류율을 나타냄을 보여주었다</a:t>
            </a:r>
            <a:r>
              <a:rPr lang="en-US" altLang="ko-KR" sz="1600"/>
              <a:t>.   ???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76005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음성 인식 개요</a:t>
            </a:r>
          </a:p>
        </p:txBody>
      </p:sp>
      <p:grpSp>
        <p:nvGrpSpPr>
          <p:cNvPr id="22" name="그룹 250">
            <a:extLst>
              <a:ext uri="{FF2B5EF4-FFF2-40B4-BE49-F238E27FC236}">
                <a16:creationId xmlns:a16="http://schemas.microsoft.com/office/drawing/2014/main" id="{B7CCE683-08C2-4D19-B88A-CC2434C2688E}"/>
              </a:ext>
            </a:extLst>
          </p:cNvPr>
          <p:cNvGrpSpPr>
            <a:grpSpLocks/>
          </p:cNvGrpSpPr>
          <p:nvPr/>
        </p:nvGrpSpPr>
        <p:grpSpPr bwMode="auto">
          <a:xfrm>
            <a:off x="6909817" y="3416222"/>
            <a:ext cx="1236465" cy="1103762"/>
            <a:chOff x="5223781" y="-4608462"/>
            <a:chExt cx="1991763" cy="1777960"/>
          </a:xfrm>
        </p:grpSpPr>
        <p:pic>
          <p:nvPicPr>
            <p:cNvPr id="23" name="Picture 3" descr="C:\Documents and Settings\김현수\My Documents\나뭇잎.png">
              <a:extLst>
                <a:ext uri="{FF2B5EF4-FFF2-40B4-BE49-F238E27FC236}">
                  <a16:creationId xmlns:a16="http://schemas.microsoft.com/office/drawing/2014/main" id="{18C0202F-35FC-4617-8098-F928337B9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37948" y="-4530402"/>
              <a:ext cx="477596" cy="4373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그룹 98">
              <a:extLst>
                <a:ext uri="{FF2B5EF4-FFF2-40B4-BE49-F238E27FC236}">
                  <a16:creationId xmlns:a16="http://schemas.microsoft.com/office/drawing/2014/main" id="{982BB6D6-3568-4BA4-8AEE-2ACB41DBFF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3781" y="-4608462"/>
              <a:ext cx="1808274" cy="1777960"/>
              <a:chOff x="893442" y="2124286"/>
              <a:chExt cx="1700994" cy="1619550"/>
            </a:xfrm>
          </p:grpSpPr>
          <p:grpSp>
            <p:nvGrpSpPr>
              <p:cNvPr id="25" name="그룹 99">
                <a:extLst>
                  <a:ext uri="{FF2B5EF4-FFF2-40B4-BE49-F238E27FC236}">
                    <a16:creationId xmlns:a16="http://schemas.microsoft.com/office/drawing/2014/main" id="{B8943FCB-A574-4EB2-963E-FF25E23972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3442" y="2124286"/>
                <a:ext cx="1700994" cy="1619550"/>
                <a:chOff x="-4392996" y="2924944"/>
                <a:chExt cx="1757221" cy="1673086"/>
              </a:xfrm>
            </p:grpSpPr>
            <p:grpSp>
              <p:nvGrpSpPr>
                <p:cNvPr id="27" name="그룹 101">
                  <a:extLst>
                    <a:ext uri="{FF2B5EF4-FFF2-40B4-BE49-F238E27FC236}">
                      <a16:creationId xmlns:a16="http://schemas.microsoft.com/office/drawing/2014/main" id="{B0E2568B-9CCD-48EF-9519-C1A9407617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-4392996" y="2924944"/>
                  <a:ext cx="1757221" cy="1673086"/>
                  <a:chOff x="654322" y="2060848"/>
                  <a:chExt cx="1739469" cy="1656184"/>
                </a:xfrm>
              </p:grpSpPr>
              <p:grpSp>
                <p:nvGrpSpPr>
                  <p:cNvPr id="29" name="그룹 103">
                    <a:extLst>
                      <a:ext uri="{FF2B5EF4-FFF2-40B4-BE49-F238E27FC236}">
                        <a16:creationId xmlns:a16="http://schemas.microsoft.com/office/drawing/2014/main" id="{B0C7D249-72E1-4A0F-87E0-7645AA45A3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54322" y="2060848"/>
                    <a:ext cx="1739469" cy="1656184"/>
                    <a:chOff x="663539" y="1942071"/>
                    <a:chExt cx="1739469" cy="1656184"/>
                  </a:xfrm>
                </p:grpSpPr>
                <p:grpSp>
                  <p:nvGrpSpPr>
                    <p:cNvPr id="31" name="그룹 105">
                      <a:extLst>
                        <a:ext uri="{FF2B5EF4-FFF2-40B4-BE49-F238E27FC236}">
                          <a16:creationId xmlns:a16="http://schemas.microsoft.com/office/drawing/2014/main" id="{53EF3FFA-DA1E-4694-BCAE-CC5834B20DC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3539" y="1942071"/>
                      <a:ext cx="1710346" cy="1656184"/>
                      <a:chOff x="5597995" y="2734159"/>
                      <a:chExt cx="1710346" cy="1656184"/>
                    </a:xfrm>
                  </p:grpSpPr>
                  <p:sp>
                    <p:nvSpPr>
                      <p:cNvPr id="48" name="타원 47">
                        <a:extLst>
                          <a:ext uri="{FF2B5EF4-FFF2-40B4-BE49-F238E27FC236}">
                            <a16:creationId xmlns:a16="http://schemas.microsoft.com/office/drawing/2014/main" id="{684F537D-4BA0-4E41-B700-C6932FDA1C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1851" y="2734159"/>
                        <a:ext cx="1656490" cy="1656184"/>
                      </a:xfrm>
                      <a:prstGeom prst="ellipse">
                        <a:avLst/>
                      </a:prstGeom>
                      <a:solidFill>
                        <a:srgbClr val="ED7D31">
                          <a:lumMod val="75000"/>
                        </a:srgbClr>
                      </a:solidFill>
                      <a:ln w="19050" cap="flat" cmpd="sng" algn="ctr">
                        <a:noFill/>
                        <a:prstDash val="solid"/>
                        <a:headEnd type="oval"/>
                        <a:tailEnd type="oval"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anchor="ctr"/>
                      <a:lstStyle>
                        <a:defPPr>
                          <a:defRPr lang="ko-KR"/>
                        </a:defPPr>
                        <a:lvl1pPr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00063" indent="-42863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001713" indent="-87313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501775" indent="-130175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003425" indent="-174625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160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grpSp>
                    <p:nvGrpSpPr>
                      <p:cNvPr id="49" name="그룹 123">
                        <a:extLst>
                          <a:ext uri="{FF2B5EF4-FFF2-40B4-BE49-F238E27FC236}">
                            <a16:creationId xmlns:a16="http://schemas.microsoft.com/office/drawing/2014/main" id="{CF7459F7-8A40-4181-B4F5-BD9B207FB61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597995" y="3356992"/>
                        <a:ext cx="1618989" cy="1023210"/>
                        <a:chOff x="5597995" y="3356992"/>
                        <a:chExt cx="1618989" cy="1023210"/>
                      </a:xfrm>
                    </p:grpSpPr>
                    <p:sp>
                      <p:nvSpPr>
                        <p:cNvPr id="50" name="자유형 194">
                          <a:extLst>
                            <a:ext uri="{FF2B5EF4-FFF2-40B4-BE49-F238E27FC236}">
                              <a16:creationId xmlns:a16="http://schemas.microsoft.com/office/drawing/2014/main" id="{DC4DEE26-57FC-466B-A9B0-71D8F4F56F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88124" y="3356992"/>
                          <a:ext cx="1518981" cy="1023210"/>
                        </a:xfrm>
                        <a:custGeom>
                          <a:avLst/>
                          <a:gdLst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0 w 1471613"/>
                            <a:gd name="connsiteY0" fmla="*/ 0 h 719137"/>
                            <a:gd name="connsiteX1" fmla="*/ 581025 w 1471613"/>
                            <a:gd name="connsiteY1" fmla="*/ 228600 h 719137"/>
                            <a:gd name="connsiteX2" fmla="*/ 876300 w 1471613"/>
                            <a:gd name="connsiteY2" fmla="*/ 128587 h 719137"/>
                            <a:gd name="connsiteX3" fmla="*/ 1471613 w 1471613"/>
                            <a:gd name="connsiteY3" fmla="*/ 285750 h 719137"/>
                            <a:gd name="connsiteX4" fmla="*/ 790575 w 1471613"/>
                            <a:gd name="connsiteY4" fmla="*/ 719137 h 719137"/>
                            <a:gd name="connsiteX5" fmla="*/ 0 w 1471613"/>
                            <a:gd name="connsiteY5" fmla="*/ 0 h 719137"/>
                            <a:gd name="connsiteX0" fmla="*/ 113242 w 1584855"/>
                            <a:gd name="connsiteY0" fmla="*/ 109008 h 828145"/>
                            <a:gd name="connsiteX1" fmla="*/ 254765 w 1584855"/>
                            <a:gd name="connsiteY1" fmla="*/ 165773 h 828145"/>
                            <a:gd name="connsiteX2" fmla="*/ 694267 w 1584855"/>
                            <a:gd name="connsiteY2" fmla="*/ 337608 h 828145"/>
                            <a:gd name="connsiteX3" fmla="*/ 989542 w 1584855"/>
                            <a:gd name="connsiteY3" fmla="*/ 237595 h 828145"/>
                            <a:gd name="connsiteX4" fmla="*/ 1584855 w 1584855"/>
                            <a:gd name="connsiteY4" fmla="*/ 394758 h 828145"/>
                            <a:gd name="connsiteX5" fmla="*/ 903817 w 1584855"/>
                            <a:gd name="connsiteY5" fmla="*/ 828145 h 828145"/>
                            <a:gd name="connsiteX6" fmla="*/ 113242 w 1584855"/>
                            <a:gd name="connsiteY6" fmla="*/ 109008 h 828145"/>
                            <a:gd name="connsiteX0" fmla="*/ 113242 w 1584855"/>
                            <a:gd name="connsiteY0" fmla="*/ 109008 h 828145"/>
                            <a:gd name="connsiteX1" fmla="*/ 254765 w 1584855"/>
                            <a:gd name="connsiteY1" fmla="*/ 165773 h 828145"/>
                            <a:gd name="connsiteX2" fmla="*/ 694267 w 1584855"/>
                            <a:gd name="connsiteY2" fmla="*/ 337608 h 828145"/>
                            <a:gd name="connsiteX3" fmla="*/ 989542 w 1584855"/>
                            <a:gd name="connsiteY3" fmla="*/ 237595 h 828145"/>
                            <a:gd name="connsiteX4" fmla="*/ 1584855 w 1584855"/>
                            <a:gd name="connsiteY4" fmla="*/ 394758 h 828145"/>
                            <a:gd name="connsiteX5" fmla="*/ 903817 w 1584855"/>
                            <a:gd name="connsiteY5" fmla="*/ 828145 h 828145"/>
                            <a:gd name="connsiteX6" fmla="*/ 113242 w 1584855"/>
                            <a:gd name="connsiteY6" fmla="*/ 109008 h 828145"/>
                            <a:gd name="connsiteX0" fmla="*/ 0 w 1471613"/>
                            <a:gd name="connsiteY0" fmla="*/ 50841 h 769978"/>
                            <a:gd name="connsiteX1" fmla="*/ 141523 w 1471613"/>
                            <a:gd name="connsiteY1" fmla="*/ 107606 h 769978"/>
                            <a:gd name="connsiteX2" fmla="*/ 581025 w 1471613"/>
                            <a:gd name="connsiteY2" fmla="*/ 279441 h 769978"/>
                            <a:gd name="connsiteX3" fmla="*/ 876300 w 1471613"/>
                            <a:gd name="connsiteY3" fmla="*/ 179428 h 769978"/>
                            <a:gd name="connsiteX4" fmla="*/ 1471613 w 1471613"/>
                            <a:gd name="connsiteY4" fmla="*/ 336591 h 769978"/>
                            <a:gd name="connsiteX5" fmla="*/ 790575 w 1471613"/>
                            <a:gd name="connsiteY5" fmla="*/ 769978 h 769978"/>
                            <a:gd name="connsiteX6" fmla="*/ 0 w 1471613"/>
                            <a:gd name="connsiteY6" fmla="*/ 50841 h 769978"/>
                            <a:gd name="connsiteX0" fmla="*/ 0 w 1471613"/>
                            <a:gd name="connsiteY0" fmla="*/ 50841 h 769978"/>
                            <a:gd name="connsiteX1" fmla="*/ 141523 w 1471613"/>
                            <a:gd name="connsiteY1" fmla="*/ 107606 h 769978"/>
                            <a:gd name="connsiteX2" fmla="*/ 581025 w 1471613"/>
                            <a:gd name="connsiteY2" fmla="*/ 279441 h 769978"/>
                            <a:gd name="connsiteX3" fmla="*/ 876300 w 1471613"/>
                            <a:gd name="connsiteY3" fmla="*/ 179428 h 769978"/>
                            <a:gd name="connsiteX4" fmla="*/ 1471613 w 1471613"/>
                            <a:gd name="connsiteY4" fmla="*/ 336591 h 769978"/>
                            <a:gd name="connsiteX5" fmla="*/ 790575 w 1471613"/>
                            <a:gd name="connsiteY5" fmla="*/ 769978 h 769978"/>
                            <a:gd name="connsiteX6" fmla="*/ 0 w 1471613"/>
                            <a:gd name="connsiteY6" fmla="*/ 50841 h 769978"/>
                            <a:gd name="connsiteX0" fmla="*/ 0 w 1471613"/>
                            <a:gd name="connsiteY0" fmla="*/ 50841 h 769978"/>
                            <a:gd name="connsiteX1" fmla="*/ 141523 w 1471613"/>
                            <a:gd name="connsiteY1" fmla="*/ 107606 h 769978"/>
                            <a:gd name="connsiteX2" fmla="*/ 581025 w 1471613"/>
                            <a:gd name="connsiteY2" fmla="*/ 279441 h 769978"/>
                            <a:gd name="connsiteX3" fmla="*/ 876300 w 1471613"/>
                            <a:gd name="connsiteY3" fmla="*/ 179428 h 769978"/>
                            <a:gd name="connsiteX4" fmla="*/ 1471613 w 1471613"/>
                            <a:gd name="connsiteY4" fmla="*/ 336591 h 769978"/>
                            <a:gd name="connsiteX5" fmla="*/ 790575 w 1471613"/>
                            <a:gd name="connsiteY5" fmla="*/ 769978 h 769978"/>
                            <a:gd name="connsiteX6" fmla="*/ 0 w 1471613"/>
                            <a:gd name="connsiteY6" fmla="*/ 50841 h 769978"/>
                            <a:gd name="connsiteX0" fmla="*/ 7615 w 1479228"/>
                            <a:gd name="connsiteY0" fmla="*/ 50841 h 769978"/>
                            <a:gd name="connsiteX1" fmla="*/ 149138 w 1479228"/>
                            <a:gd name="connsiteY1" fmla="*/ 107606 h 769978"/>
                            <a:gd name="connsiteX2" fmla="*/ 588640 w 1479228"/>
                            <a:gd name="connsiteY2" fmla="*/ 279441 h 769978"/>
                            <a:gd name="connsiteX3" fmla="*/ 883915 w 1479228"/>
                            <a:gd name="connsiteY3" fmla="*/ 179428 h 769978"/>
                            <a:gd name="connsiteX4" fmla="*/ 1479228 w 1479228"/>
                            <a:gd name="connsiteY4" fmla="*/ 336591 h 769978"/>
                            <a:gd name="connsiteX5" fmla="*/ 798190 w 1479228"/>
                            <a:gd name="connsiteY5" fmla="*/ 769978 h 769978"/>
                            <a:gd name="connsiteX6" fmla="*/ 7615 w 1479228"/>
                            <a:gd name="connsiteY6" fmla="*/ 50841 h 769978"/>
                            <a:gd name="connsiteX0" fmla="*/ 7615 w 1481721"/>
                            <a:gd name="connsiteY0" fmla="*/ 65396 h 727769"/>
                            <a:gd name="connsiteX1" fmla="*/ 151631 w 1481721"/>
                            <a:gd name="connsiteY1" fmla="*/ 65397 h 727769"/>
                            <a:gd name="connsiteX2" fmla="*/ 591133 w 1481721"/>
                            <a:gd name="connsiteY2" fmla="*/ 237232 h 727769"/>
                            <a:gd name="connsiteX3" fmla="*/ 886408 w 1481721"/>
                            <a:gd name="connsiteY3" fmla="*/ 137219 h 727769"/>
                            <a:gd name="connsiteX4" fmla="*/ 1481721 w 1481721"/>
                            <a:gd name="connsiteY4" fmla="*/ 294382 h 727769"/>
                            <a:gd name="connsiteX5" fmla="*/ 800683 w 1481721"/>
                            <a:gd name="connsiteY5" fmla="*/ 727769 h 727769"/>
                            <a:gd name="connsiteX6" fmla="*/ 7615 w 1481721"/>
                            <a:gd name="connsiteY6" fmla="*/ 65396 h 727769"/>
                            <a:gd name="connsiteX0" fmla="*/ 15610 w 1489716"/>
                            <a:gd name="connsiteY0" fmla="*/ 66840 h 729213"/>
                            <a:gd name="connsiteX1" fmla="*/ 159626 w 1489716"/>
                            <a:gd name="connsiteY1" fmla="*/ 66841 h 729213"/>
                            <a:gd name="connsiteX2" fmla="*/ 599128 w 1489716"/>
                            <a:gd name="connsiteY2" fmla="*/ 238676 h 729213"/>
                            <a:gd name="connsiteX3" fmla="*/ 894403 w 1489716"/>
                            <a:gd name="connsiteY3" fmla="*/ 138663 h 729213"/>
                            <a:gd name="connsiteX4" fmla="*/ 1489716 w 1489716"/>
                            <a:gd name="connsiteY4" fmla="*/ 295826 h 729213"/>
                            <a:gd name="connsiteX5" fmla="*/ 808678 w 1489716"/>
                            <a:gd name="connsiteY5" fmla="*/ 729213 h 729213"/>
                            <a:gd name="connsiteX6" fmla="*/ 15610 w 1489716"/>
                            <a:gd name="connsiteY6" fmla="*/ 66840 h 729213"/>
                            <a:gd name="connsiteX0" fmla="*/ 15610 w 1489716"/>
                            <a:gd name="connsiteY0" fmla="*/ 66840 h 729213"/>
                            <a:gd name="connsiteX1" fmla="*/ 159626 w 1489716"/>
                            <a:gd name="connsiteY1" fmla="*/ 66841 h 729213"/>
                            <a:gd name="connsiteX2" fmla="*/ 599128 w 1489716"/>
                            <a:gd name="connsiteY2" fmla="*/ 238676 h 729213"/>
                            <a:gd name="connsiteX3" fmla="*/ 894403 w 1489716"/>
                            <a:gd name="connsiteY3" fmla="*/ 138663 h 729213"/>
                            <a:gd name="connsiteX4" fmla="*/ 1489716 w 1489716"/>
                            <a:gd name="connsiteY4" fmla="*/ 295826 h 729213"/>
                            <a:gd name="connsiteX5" fmla="*/ 808678 w 1489716"/>
                            <a:gd name="connsiteY5" fmla="*/ 729213 h 729213"/>
                            <a:gd name="connsiteX6" fmla="*/ 15610 w 1489716"/>
                            <a:gd name="connsiteY6" fmla="*/ 66840 h 729213"/>
                            <a:gd name="connsiteX0" fmla="*/ 7615 w 1481721"/>
                            <a:gd name="connsiteY0" fmla="*/ 61122 h 723495"/>
                            <a:gd name="connsiteX1" fmla="*/ 151631 w 1481721"/>
                            <a:gd name="connsiteY1" fmla="*/ 61123 h 723495"/>
                            <a:gd name="connsiteX2" fmla="*/ 591133 w 1481721"/>
                            <a:gd name="connsiteY2" fmla="*/ 232958 h 723495"/>
                            <a:gd name="connsiteX3" fmla="*/ 886408 w 1481721"/>
                            <a:gd name="connsiteY3" fmla="*/ 132945 h 723495"/>
                            <a:gd name="connsiteX4" fmla="*/ 1481721 w 1481721"/>
                            <a:gd name="connsiteY4" fmla="*/ 290108 h 723495"/>
                            <a:gd name="connsiteX5" fmla="*/ 800683 w 1481721"/>
                            <a:gd name="connsiteY5" fmla="*/ 723495 h 723495"/>
                            <a:gd name="connsiteX6" fmla="*/ 7615 w 1481721"/>
                            <a:gd name="connsiteY6" fmla="*/ 61122 h 723495"/>
                            <a:gd name="connsiteX0" fmla="*/ 7615 w 1481721"/>
                            <a:gd name="connsiteY0" fmla="*/ 61122 h 723495"/>
                            <a:gd name="connsiteX1" fmla="*/ 151631 w 1481721"/>
                            <a:gd name="connsiteY1" fmla="*/ 61123 h 723495"/>
                            <a:gd name="connsiteX2" fmla="*/ 591133 w 1481721"/>
                            <a:gd name="connsiteY2" fmla="*/ 232958 h 723495"/>
                            <a:gd name="connsiteX3" fmla="*/ 886408 w 1481721"/>
                            <a:gd name="connsiteY3" fmla="*/ 132945 h 723495"/>
                            <a:gd name="connsiteX4" fmla="*/ 1481721 w 1481721"/>
                            <a:gd name="connsiteY4" fmla="*/ 290108 h 723495"/>
                            <a:gd name="connsiteX5" fmla="*/ 800683 w 1481721"/>
                            <a:gd name="connsiteY5" fmla="*/ 723495 h 723495"/>
                            <a:gd name="connsiteX6" fmla="*/ 7615 w 1481721"/>
                            <a:gd name="connsiteY6" fmla="*/ 61122 h 723495"/>
                            <a:gd name="connsiteX0" fmla="*/ 7615 w 1481721"/>
                            <a:gd name="connsiteY0" fmla="*/ 61122 h 723495"/>
                            <a:gd name="connsiteX1" fmla="*/ 151631 w 1481721"/>
                            <a:gd name="connsiteY1" fmla="*/ 61123 h 723495"/>
                            <a:gd name="connsiteX2" fmla="*/ 591133 w 1481721"/>
                            <a:gd name="connsiteY2" fmla="*/ 232958 h 723495"/>
                            <a:gd name="connsiteX3" fmla="*/ 886408 w 1481721"/>
                            <a:gd name="connsiteY3" fmla="*/ 132945 h 723495"/>
                            <a:gd name="connsiteX4" fmla="*/ 1481721 w 1481721"/>
                            <a:gd name="connsiteY4" fmla="*/ 290108 h 723495"/>
                            <a:gd name="connsiteX5" fmla="*/ 800683 w 1481721"/>
                            <a:gd name="connsiteY5" fmla="*/ 723495 h 723495"/>
                            <a:gd name="connsiteX6" fmla="*/ 7615 w 1481721"/>
                            <a:gd name="connsiteY6" fmla="*/ 61122 h 723495"/>
                            <a:gd name="connsiteX0" fmla="*/ 7615 w 1481721"/>
                            <a:gd name="connsiteY0" fmla="*/ 61122 h 723495"/>
                            <a:gd name="connsiteX1" fmla="*/ 151631 w 1481721"/>
                            <a:gd name="connsiteY1" fmla="*/ 61123 h 723495"/>
                            <a:gd name="connsiteX2" fmla="*/ 591133 w 1481721"/>
                            <a:gd name="connsiteY2" fmla="*/ 232958 h 723495"/>
                            <a:gd name="connsiteX3" fmla="*/ 886408 w 1481721"/>
                            <a:gd name="connsiteY3" fmla="*/ 132945 h 723495"/>
                            <a:gd name="connsiteX4" fmla="*/ 1481721 w 1481721"/>
                            <a:gd name="connsiteY4" fmla="*/ 290108 h 723495"/>
                            <a:gd name="connsiteX5" fmla="*/ 800683 w 1481721"/>
                            <a:gd name="connsiteY5" fmla="*/ 723495 h 723495"/>
                            <a:gd name="connsiteX6" fmla="*/ 7615 w 1481721"/>
                            <a:gd name="connsiteY6" fmla="*/ 61122 h 723495"/>
                            <a:gd name="connsiteX0" fmla="*/ 7615 w 1511408"/>
                            <a:gd name="connsiteY0" fmla="*/ 61122 h 723495"/>
                            <a:gd name="connsiteX1" fmla="*/ 151631 w 1511408"/>
                            <a:gd name="connsiteY1" fmla="*/ 61123 h 723495"/>
                            <a:gd name="connsiteX2" fmla="*/ 591133 w 1511408"/>
                            <a:gd name="connsiteY2" fmla="*/ 232958 h 723495"/>
                            <a:gd name="connsiteX3" fmla="*/ 886408 w 1511408"/>
                            <a:gd name="connsiteY3" fmla="*/ 132945 h 723495"/>
                            <a:gd name="connsiteX4" fmla="*/ 972108 w 1511408"/>
                            <a:gd name="connsiteY4" fmla="*/ 252028 h 723495"/>
                            <a:gd name="connsiteX5" fmla="*/ 1481721 w 1511408"/>
                            <a:gd name="connsiteY5" fmla="*/ 290108 h 723495"/>
                            <a:gd name="connsiteX6" fmla="*/ 800683 w 1511408"/>
                            <a:gd name="connsiteY6" fmla="*/ 723495 h 723495"/>
                            <a:gd name="connsiteX7" fmla="*/ 7615 w 1511408"/>
                            <a:gd name="connsiteY7" fmla="*/ 61122 h 723495"/>
                            <a:gd name="connsiteX0" fmla="*/ 7615 w 1511408"/>
                            <a:gd name="connsiteY0" fmla="*/ 61122 h 723495"/>
                            <a:gd name="connsiteX1" fmla="*/ 151631 w 1511408"/>
                            <a:gd name="connsiteY1" fmla="*/ 61123 h 723495"/>
                            <a:gd name="connsiteX2" fmla="*/ 591133 w 1511408"/>
                            <a:gd name="connsiteY2" fmla="*/ 232958 h 723495"/>
                            <a:gd name="connsiteX3" fmla="*/ 886408 w 1511408"/>
                            <a:gd name="connsiteY3" fmla="*/ 132945 h 723495"/>
                            <a:gd name="connsiteX4" fmla="*/ 972108 w 1511408"/>
                            <a:gd name="connsiteY4" fmla="*/ 252028 h 723495"/>
                            <a:gd name="connsiteX5" fmla="*/ 1481721 w 1511408"/>
                            <a:gd name="connsiteY5" fmla="*/ 290108 h 723495"/>
                            <a:gd name="connsiteX6" fmla="*/ 800683 w 1511408"/>
                            <a:gd name="connsiteY6" fmla="*/ 723495 h 723495"/>
                            <a:gd name="connsiteX7" fmla="*/ 7615 w 1511408"/>
                            <a:gd name="connsiteY7" fmla="*/ 61122 h 723495"/>
                            <a:gd name="connsiteX0" fmla="*/ 7615 w 1584036"/>
                            <a:gd name="connsiteY0" fmla="*/ 61122 h 723495"/>
                            <a:gd name="connsiteX1" fmla="*/ 151631 w 1584036"/>
                            <a:gd name="connsiteY1" fmla="*/ 61123 h 723495"/>
                            <a:gd name="connsiteX2" fmla="*/ 591133 w 1584036"/>
                            <a:gd name="connsiteY2" fmla="*/ 232958 h 723495"/>
                            <a:gd name="connsiteX3" fmla="*/ 886408 w 1584036"/>
                            <a:gd name="connsiteY3" fmla="*/ 132945 h 723495"/>
                            <a:gd name="connsiteX4" fmla="*/ 972108 w 1584036"/>
                            <a:gd name="connsiteY4" fmla="*/ 252028 h 723495"/>
                            <a:gd name="connsiteX5" fmla="*/ 1404155 w 1584036"/>
                            <a:gd name="connsiteY5" fmla="*/ 252028 h 723495"/>
                            <a:gd name="connsiteX6" fmla="*/ 1481721 w 1584036"/>
                            <a:gd name="connsiteY6" fmla="*/ 290108 h 723495"/>
                            <a:gd name="connsiteX7" fmla="*/ 800683 w 1584036"/>
                            <a:gd name="connsiteY7" fmla="*/ 723495 h 723495"/>
                            <a:gd name="connsiteX8" fmla="*/ 7615 w 1584036"/>
                            <a:gd name="connsiteY8" fmla="*/ 61122 h 723495"/>
                            <a:gd name="connsiteX0" fmla="*/ 7615 w 1584036"/>
                            <a:gd name="connsiteY0" fmla="*/ 61122 h 723495"/>
                            <a:gd name="connsiteX1" fmla="*/ 151631 w 1584036"/>
                            <a:gd name="connsiteY1" fmla="*/ 61123 h 723495"/>
                            <a:gd name="connsiteX2" fmla="*/ 591133 w 1584036"/>
                            <a:gd name="connsiteY2" fmla="*/ 232958 h 723495"/>
                            <a:gd name="connsiteX3" fmla="*/ 886408 w 1584036"/>
                            <a:gd name="connsiteY3" fmla="*/ 132945 h 723495"/>
                            <a:gd name="connsiteX4" fmla="*/ 972108 w 1584036"/>
                            <a:gd name="connsiteY4" fmla="*/ 252028 h 723495"/>
                            <a:gd name="connsiteX5" fmla="*/ 1404155 w 1584036"/>
                            <a:gd name="connsiteY5" fmla="*/ 252028 h 723495"/>
                            <a:gd name="connsiteX6" fmla="*/ 1481721 w 1584036"/>
                            <a:gd name="connsiteY6" fmla="*/ 290108 h 723495"/>
                            <a:gd name="connsiteX7" fmla="*/ 800683 w 1584036"/>
                            <a:gd name="connsiteY7" fmla="*/ 723495 h 723495"/>
                            <a:gd name="connsiteX8" fmla="*/ 7615 w 1584036"/>
                            <a:gd name="connsiteY8" fmla="*/ 61122 h 723495"/>
                            <a:gd name="connsiteX0" fmla="*/ 7615 w 1584036"/>
                            <a:gd name="connsiteY0" fmla="*/ 61122 h 723495"/>
                            <a:gd name="connsiteX1" fmla="*/ 151631 w 1584036"/>
                            <a:gd name="connsiteY1" fmla="*/ 61123 h 723495"/>
                            <a:gd name="connsiteX2" fmla="*/ 591133 w 1584036"/>
                            <a:gd name="connsiteY2" fmla="*/ 232958 h 723495"/>
                            <a:gd name="connsiteX3" fmla="*/ 886408 w 1584036"/>
                            <a:gd name="connsiteY3" fmla="*/ 132945 h 723495"/>
                            <a:gd name="connsiteX4" fmla="*/ 972108 w 1584036"/>
                            <a:gd name="connsiteY4" fmla="*/ 252028 h 723495"/>
                            <a:gd name="connsiteX5" fmla="*/ 1332147 w 1584036"/>
                            <a:gd name="connsiteY5" fmla="*/ 252028 h 723495"/>
                            <a:gd name="connsiteX6" fmla="*/ 1481721 w 1584036"/>
                            <a:gd name="connsiteY6" fmla="*/ 290108 h 723495"/>
                            <a:gd name="connsiteX7" fmla="*/ 800683 w 1584036"/>
                            <a:gd name="connsiteY7" fmla="*/ 723495 h 723495"/>
                            <a:gd name="connsiteX8" fmla="*/ 7615 w 1584036"/>
                            <a:gd name="connsiteY8" fmla="*/ 61122 h 723495"/>
                            <a:gd name="connsiteX0" fmla="*/ 7615 w 1584036"/>
                            <a:gd name="connsiteY0" fmla="*/ 61122 h 723495"/>
                            <a:gd name="connsiteX1" fmla="*/ 151631 w 1584036"/>
                            <a:gd name="connsiteY1" fmla="*/ 61123 h 723495"/>
                            <a:gd name="connsiteX2" fmla="*/ 591133 w 1584036"/>
                            <a:gd name="connsiteY2" fmla="*/ 232958 h 723495"/>
                            <a:gd name="connsiteX3" fmla="*/ 886408 w 1584036"/>
                            <a:gd name="connsiteY3" fmla="*/ 132945 h 723495"/>
                            <a:gd name="connsiteX4" fmla="*/ 972108 w 1584036"/>
                            <a:gd name="connsiteY4" fmla="*/ 252028 h 723495"/>
                            <a:gd name="connsiteX5" fmla="*/ 1332147 w 1584036"/>
                            <a:gd name="connsiteY5" fmla="*/ 252028 h 723495"/>
                            <a:gd name="connsiteX6" fmla="*/ 1481721 w 1584036"/>
                            <a:gd name="connsiteY6" fmla="*/ 290108 h 723495"/>
                            <a:gd name="connsiteX7" fmla="*/ 800683 w 1584036"/>
                            <a:gd name="connsiteY7" fmla="*/ 723495 h 723495"/>
                            <a:gd name="connsiteX8" fmla="*/ 7615 w 1584036"/>
                            <a:gd name="connsiteY8" fmla="*/ 61122 h 723495"/>
                            <a:gd name="connsiteX0" fmla="*/ 7615 w 1584036"/>
                            <a:gd name="connsiteY0" fmla="*/ 61122 h 723495"/>
                            <a:gd name="connsiteX1" fmla="*/ 151631 w 1584036"/>
                            <a:gd name="connsiteY1" fmla="*/ 61123 h 723495"/>
                            <a:gd name="connsiteX2" fmla="*/ 591133 w 1584036"/>
                            <a:gd name="connsiteY2" fmla="*/ 232958 h 723495"/>
                            <a:gd name="connsiteX3" fmla="*/ 886408 w 1584036"/>
                            <a:gd name="connsiteY3" fmla="*/ 132945 h 723495"/>
                            <a:gd name="connsiteX4" fmla="*/ 972108 w 1584036"/>
                            <a:gd name="connsiteY4" fmla="*/ 252028 h 723495"/>
                            <a:gd name="connsiteX5" fmla="*/ 1332147 w 1584036"/>
                            <a:gd name="connsiteY5" fmla="*/ 252028 h 723495"/>
                            <a:gd name="connsiteX6" fmla="*/ 1481721 w 1584036"/>
                            <a:gd name="connsiteY6" fmla="*/ 290108 h 723495"/>
                            <a:gd name="connsiteX7" fmla="*/ 800683 w 1584036"/>
                            <a:gd name="connsiteY7" fmla="*/ 723495 h 723495"/>
                            <a:gd name="connsiteX8" fmla="*/ 7615 w 1584036"/>
                            <a:gd name="connsiteY8" fmla="*/ 61122 h 723495"/>
                            <a:gd name="connsiteX0" fmla="*/ 7615 w 1578478"/>
                            <a:gd name="connsiteY0" fmla="*/ 61122 h 723495"/>
                            <a:gd name="connsiteX1" fmla="*/ 151631 w 1578478"/>
                            <a:gd name="connsiteY1" fmla="*/ 61123 h 723495"/>
                            <a:gd name="connsiteX2" fmla="*/ 591133 w 1578478"/>
                            <a:gd name="connsiteY2" fmla="*/ 232958 h 723495"/>
                            <a:gd name="connsiteX3" fmla="*/ 886408 w 1578478"/>
                            <a:gd name="connsiteY3" fmla="*/ 132945 h 723495"/>
                            <a:gd name="connsiteX4" fmla="*/ 972108 w 1578478"/>
                            <a:gd name="connsiteY4" fmla="*/ 252028 h 723495"/>
                            <a:gd name="connsiteX5" fmla="*/ 1332147 w 1578478"/>
                            <a:gd name="connsiteY5" fmla="*/ 252028 h 723495"/>
                            <a:gd name="connsiteX6" fmla="*/ 1476163 w 1578478"/>
                            <a:gd name="connsiteY6" fmla="*/ 288032 h 723495"/>
                            <a:gd name="connsiteX7" fmla="*/ 800683 w 1578478"/>
                            <a:gd name="connsiteY7" fmla="*/ 723495 h 723495"/>
                            <a:gd name="connsiteX8" fmla="*/ 7615 w 1578478"/>
                            <a:gd name="connsiteY8" fmla="*/ 61122 h 723495"/>
                            <a:gd name="connsiteX0" fmla="*/ 7615 w 1476163"/>
                            <a:gd name="connsiteY0" fmla="*/ 61122 h 723495"/>
                            <a:gd name="connsiteX1" fmla="*/ 151631 w 1476163"/>
                            <a:gd name="connsiteY1" fmla="*/ 61123 h 723495"/>
                            <a:gd name="connsiteX2" fmla="*/ 591133 w 1476163"/>
                            <a:gd name="connsiteY2" fmla="*/ 232958 h 723495"/>
                            <a:gd name="connsiteX3" fmla="*/ 886408 w 1476163"/>
                            <a:gd name="connsiteY3" fmla="*/ 132945 h 723495"/>
                            <a:gd name="connsiteX4" fmla="*/ 972108 w 1476163"/>
                            <a:gd name="connsiteY4" fmla="*/ 252028 h 723495"/>
                            <a:gd name="connsiteX5" fmla="*/ 1332147 w 1476163"/>
                            <a:gd name="connsiteY5" fmla="*/ 252028 h 723495"/>
                            <a:gd name="connsiteX6" fmla="*/ 1476163 w 1476163"/>
                            <a:gd name="connsiteY6" fmla="*/ 288032 h 723495"/>
                            <a:gd name="connsiteX7" fmla="*/ 800683 w 1476163"/>
                            <a:gd name="connsiteY7" fmla="*/ 723495 h 723495"/>
                            <a:gd name="connsiteX8" fmla="*/ 7615 w 1476163"/>
                            <a:gd name="connsiteY8" fmla="*/ 61122 h 723495"/>
                            <a:gd name="connsiteX0" fmla="*/ 7615 w 1476163"/>
                            <a:gd name="connsiteY0" fmla="*/ 61122 h 723495"/>
                            <a:gd name="connsiteX1" fmla="*/ 151631 w 1476163"/>
                            <a:gd name="connsiteY1" fmla="*/ 61123 h 723495"/>
                            <a:gd name="connsiteX2" fmla="*/ 591133 w 1476163"/>
                            <a:gd name="connsiteY2" fmla="*/ 232958 h 723495"/>
                            <a:gd name="connsiteX3" fmla="*/ 886408 w 1476163"/>
                            <a:gd name="connsiteY3" fmla="*/ 132945 h 723495"/>
                            <a:gd name="connsiteX4" fmla="*/ 972108 w 1476163"/>
                            <a:gd name="connsiteY4" fmla="*/ 252028 h 723495"/>
                            <a:gd name="connsiteX5" fmla="*/ 1332147 w 1476163"/>
                            <a:gd name="connsiteY5" fmla="*/ 252028 h 723495"/>
                            <a:gd name="connsiteX6" fmla="*/ 1476163 w 1476163"/>
                            <a:gd name="connsiteY6" fmla="*/ 288032 h 723495"/>
                            <a:gd name="connsiteX7" fmla="*/ 800683 w 1476163"/>
                            <a:gd name="connsiteY7" fmla="*/ 723495 h 723495"/>
                            <a:gd name="connsiteX8" fmla="*/ 7615 w 1476163"/>
                            <a:gd name="connsiteY8" fmla="*/ 61122 h 723495"/>
                            <a:gd name="connsiteX0" fmla="*/ 7615 w 1476163"/>
                            <a:gd name="connsiteY0" fmla="*/ 61122 h 723495"/>
                            <a:gd name="connsiteX1" fmla="*/ 151631 w 1476163"/>
                            <a:gd name="connsiteY1" fmla="*/ 61123 h 723495"/>
                            <a:gd name="connsiteX2" fmla="*/ 591133 w 1476163"/>
                            <a:gd name="connsiteY2" fmla="*/ 232958 h 723495"/>
                            <a:gd name="connsiteX3" fmla="*/ 886408 w 1476163"/>
                            <a:gd name="connsiteY3" fmla="*/ 132945 h 723495"/>
                            <a:gd name="connsiteX4" fmla="*/ 972108 w 1476163"/>
                            <a:gd name="connsiteY4" fmla="*/ 252028 h 723495"/>
                            <a:gd name="connsiteX5" fmla="*/ 1332147 w 1476163"/>
                            <a:gd name="connsiteY5" fmla="*/ 252028 h 723495"/>
                            <a:gd name="connsiteX6" fmla="*/ 1476163 w 1476163"/>
                            <a:gd name="connsiteY6" fmla="*/ 288032 h 723495"/>
                            <a:gd name="connsiteX7" fmla="*/ 800683 w 1476163"/>
                            <a:gd name="connsiteY7" fmla="*/ 723495 h 723495"/>
                            <a:gd name="connsiteX8" fmla="*/ 7615 w 1476163"/>
                            <a:gd name="connsiteY8" fmla="*/ 61122 h 723495"/>
                            <a:gd name="connsiteX0" fmla="*/ 7615 w 1476163"/>
                            <a:gd name="connsiteY0" fmla="*/ 61122 h 723495"/>
                            <a:gd name="connsiteX1" fmla="*/ 151631 w 1476163"/>
                            <a:gd name="connsiteY1" fmla="*/ 61123 h 723495"/>
                            <a:gd name="connsiteX2" fmla="*/ 591133 w 1476163"/>
                            <a:gd name="connsiteY2" fmla="*/ 232958 h 723495"/>
                            <a:gd name="connsiteX3" fmla="*/ 886408 w 1476163"/>
                            <a:gd name="connsiteY3" fmla="*/ 132945 h 723495"/>
                            <a:gd name="connsiteX4" fmla="*/ 972108 w 1476163"/>
                            <a:gd name="connsiteY4" fmla="*/ 252028 h 723495"/>
                            <a:gd name="connsiteX5" fmla="*/ 1332147 w 1476163"/>
                            <a:gd name="connsiteY5" fmla="*/ 252028 h 723495"/>
                            <a:gd name="connsiteX6" fmla="*/ 1476163 w 1476163"/>
                            <a:gd name="connsiteY6" fmla="*/ 288032 h 723495"/>
                            <a:gd name="connsiteX7" fmla="*/ 800683 w 1476163"/>
                            <a:gd name="connsiteY7" fmla="*/ 723495 h 723495"/>
                            <a:gd name="connsiteX8" fmla="*/ 7615 w 1476163"/>
                            <a:gd name="connsiteY8" fmla="*/ 61122 h 723495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86408 w 1476163"/>
                            <a:gd name="connsiteY3" fmla="*/ 132945 h 720080"/>
                            <a:gd name="connsiteX4" fmla="*/ 972108 w 1476163"/>
                            <a:gd name="connsiteY4" fmla="*/ 252028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86408 w 1476163"/>
                            <a:gd name="connsiteY3" fmla="*/ 132945 h 720080"/>
                            <a:gd name="connsiteX4" fmla="*/ 972108 w 1476163"/>
                            <a:gd name="connsiteY4" fmla="*/ 252028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86408 w 1476163"/>
                            <a:gd name="connsiteY3" fmla="*/ 132945 h 720080"/>
                            <a:gd name="connsiteX4" fmla="*/ 972108 w 1476163"/>
                            <a:gd name="connsiteY4" fmla="*/ 252028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86408 w 1476163"/>
                            <a:gd name="connsiteY3" fmla="*/ 132945 h 720080"/>
                            <a:gd name="connsiteX4" fmla="*/ 972108 w 1476163"/>
                            <a:gd name="connsiteY4" fmla="*/ 252028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72108 w 1476163"/>
                            <a:gd name="connsiteY4" fmla="*/ 252028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72108 w 1476163"/>
                            <a:gd name="connsiteY4" fmla="*/ 252028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36104 w 1476163"/>
                            <a:gd name="connsiteY4" fmla="*/ 288032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36104 w 1476163"/>
                            <a:gd name="connsiteY4" fmla="*/ 288032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36104 w 1476163"/>
                            <a:gd name="connsiteY4" fmla="*/ 288032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36104 w 1476163"/>
                            <a:gd name="connsiteY4" fmla="*/ 288032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936104 w 1476163"/>
                            <a:gd name="connsiteY4" fmla="*/ 288032 h 720080"/>
                            <a:gd name="connsiteX5" fmla="*/ 1332147 w 1476163"/>
                            <a:gd name="connsiteY5" fmla="*/ 252028 h 720080"/>
                            <a:gd name="connsiteX6" fmla="*/ 1476163 w 1476163"/>
                            <a:gd name="connsiteY6" fmla="*/ 288032 h 720080"/>
                            <a:gd name="connsiteX7" fmla="*/ 756084 w 1476163"/>
                            <a:gd name="connsiteY7" fmla="*/ 720080 h 720080"/>
                            <a:gd name="connsiteX8" fmla="*/ 7615 w 1476163"/>
                            <a:gd name="connsiteY8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1332147 w 1476163"/>
                            <a:gd name="connsiteY4" fmla="*/ 252028 h 720080"/>
                            <a:gd name="connsiteX5" fmla="*/ 1476163 w 1476163"/>
                            <a:gd name="connsiteY5" fmla="*/ 288032 h 720080"/>
                            <a:gd name="connsiteX6" fmla="*/ 756084 w 1476163"/>
                            <a:gd name="connsiteY6" fmla="*/ 720080 h 720080"/>
                            <a:gd name="connsiteX7" fmla="*/ 7615 w 1476163"/>
                            <a:gd name="connsiteY7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1332147 w 1476163"/>
                            <a:gd name="connsiteY4" fmla="*/ 252028 h 720080"/>
                            <a:gd name="connsiteX5" fmla="*/ 1476163 w 1476163"/>
                            <a:gd name="connsiteY5" fmla="*/ 288032 h 720080"/>
                            <a:gd name="connsiteX6" fmla="*/ 756084 w 1476163"/>
                            <a:gd name="connsiteY6" fmla="*/ 720080 h 720080"/>
                            <a:gd name="connsiteX7" fmla="*/ 7615 w 1476163"/>
                            <a:gd name="connsiteY7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1332147 w 1476163"/>
                            <a:gd name="connsiteY4" fmla="*/ 252028 h 720080"/>
                            <a:gd name="connsiteX5" fmla="*/ 1476163 w 1476163"/>
                            <a:gd name="connsiteY5" fmla="*/ 288032 h 720080"/>
                            <a:gd name="connsiteX6" fmla="*/ 756084 w 1476163"/>
                            <a:gd name="connsiteY6" fmla="*/ 720080 h 720080"/>
                            <a:gd name="connsiteX7" fmla="*/ 7615 w 1476163"/>
                            <a:gd name="connsiteY7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1332147 w 1476163"/>
                            <a:gd name="connsiteY4" fmla="*/ 252028 h 720080"/>
                            <a:gd name="connsiteX5" fmla="*/ 1476163 w 1476163"/>
                            <a:gd name="connsiteY5" fmla="*/ 288032 h 720080"/>
                            <a:gd name="connsiteX6" fmla="*/ 756084 w 1476163"/>
                            <a:gd name="connsiteY6" fmla="*/ 720080 h 720080"/>
                            <a:gd name="connsiteX7" fmla="*/ 7615 w 1476163"/>
                            <a:gd name="connsiteY7" fmla="*/ 61122 h 720080"/>
                            <a:gd name="connsiteX0" fmla="*/ 7615 w 1476163"/>
                            <a:gd name="connsiteY0" fmla="*/ 61122 h 720080"/>
                            <a:gd name="connsiteX1" fmla="*/ 151631 w 1476163"/>
                            <a:gd name="connsiteY1" fmla="*/ 61123 h 720080"/>
                            <a:gd name="connsiteX2" fmla="*/ 591133 w 1476163"/>
                            <a:gd name="connsiteY2" fmla="*/ 232958 h 720080"/>
                            <a:gd name="connsiteX3" fmla="*/ 828092 w 1476163"/>
                            <a:gd name="connsiteY3" fmla="*/ 108012 h 720080"/>
                            <a:gd name="connsiteX4" fmla="*/ 1332147 w 1476163"/>
                            <a:gd name="connsiteY4" fmla="*/ 252028 h 720080"/>
                            <a:gd name="connsiteX5" fmla="*/ 1476163 w 1476163"/>
                            <a:gd name="connsiteY5" fmla="*/ 288032 h 720080"/>
                            <a:gd name="connsiteX6" fmla="*/ 756084 w 1476163"/>
                            <a:gd name="connsiteY6" fmla="*/ 720080 h 720080"/>
                            <a:gd name="connsiteX7" fmla="*/ 7615 w 1476163"/>
                            <a:gd name="connsiteY7" fmla="*/ 61122 h 720080"/>
                            <a:gd name="connsiteX0" fmla="*/ 7615 w 1476163"/>
                            <a:gd name="connsiteY0" fmla="*/ 73296 h 732254"/>
                            <a:gd name="connsiteX1" fmla="*/ 151631 w 1476163"/>
                            <a:gd name="connsiteY1" fmla="*/ 73297 h 732254"/>
                            <a:gd name="connsiteX2" fmla="*/ 591133 w 1476163"/>
                            <a:gd name="connsiteY2" fmla="*/ 245132 h 732254"/>
                            <a:gd name="connsiteX3" fmla="*/ 828092 w 1476163"/>
                            <a:gd name="connsiteY3" fmla="*/ 120186 h 732254"/>
                            <a:gd name="connsiteX4" fmla="*/ 1332147 w 1476163"/>
                            <a:gd name="connsiteY4" fmla="*/ 264202 h 732254"/>
                            <a:gd name="connsiteX5" fmla="*/ 1476163 w 1476163"/>
                            <a:gd name="connsiteY5" fmla="*/ 300206 h 732254"/>
                            <a:gd name="connsiteX6" fmla="*/ 756084 w 1476163"/>
                            <a:gd name="connsiteY6" fmla="*/ 732254 h 732254"/>
                            <a:gd name="connsiteX7" fmla="*/ 7615 w 1476163"/>
                            <a:gd name="connsiteY7" fmla="*/ 73296 h 732254"/>
                            <a:gd name="connsiteX0" fmla="*/ 7615 w 1476163"/>
                            <a:gd name="connsiteY0" fmla="*/ 94057 h 753015"/>
                            <a:gd name="connsiteX1" fmla="*/ 151631 w 1476163"/>
                            <a:gd name="connsiteY1" fmla="*/ 94058 h 753015"/>
                            <a:gd name="connsiteX2" fmla="*/ 591133 w 1476163"/>
                            <a:gd name="connsiteY2" fmla="*/ 265893 h 753015"/>
                            <a:gd name="connsiteX3" fmla="*/ 828092 w 1476163"/>
                            <a:gd name="connsiteY3" fmla="*/ 140947 h 753015"/>
                            <a:gd name="connsiteX4" fmla="*/ 1332147 w 1476163"/>
                            <a:gd name="connsiteY4" fmla="*/ 284963 h 753015"/>
                            <a:gd name="connsiteX5" fmla="*/ 1476163 w 1476163"/>
                            <a:gd name="connsiteY5" fmla="*/ 320967 h 753015"/>
                            <a:gd name="connsiteX6" fmla="*/ 756084 w 1476163"/>
                            <a:gd name="connsiteY6" fmla="*/ 753015 h 753015"/>
                            <a:gd name="connsiteX7" fmla="*/ 7615 w 1476163"/>
                            <a:gd name="connsiteY7" fmla="*/ 94057 h 753015"/>
                            <a:gd name="connsiteX0" fmla="*/ 7615 w 1476163"/>
                            <a:gd name="connsiteY0" fmla="*/ 94057 h 753015"/>
                            <a:gd name="connsiteX1" fmla="*/ 151631 w 1476163"/>
                            <a:gd name="connsiteY1" fmla="*/ 94058 h 753015"/>
                            <a:gd name="connsiteX2" fmla="*/ 591133 w 1476163"/>
                            <a:gd name="connsiteY2" fmla="*/ 265893 h 753015"/>
                            <a:gd name="connsiteX3" fmla="*/ 828092 w 1476163"/>
                            <a:gd name="connsiteY3" fmla="*/ 140947 h 753015"/>
                            <a:gd name="connsiteX4" fmla="*/ 1332147 w 1476163"/>
                            <a:gd name="connsiteY4" fmla="*/ 284963 h 753015"/>
                            <a:gd name="connsiteX5" fmla="*/ 1476163 w 1476163"/>
                            <a:gd name="connsiteY5" fmla="*/ 320967 h 753015"/>
                            <a:gd name="connsiteX6" fmla="*/ 756084 w 1476163"/>
                            <a:gd name="connsiteY6" fmla="*/ 753015 h 753015"/>
                            <a:gd name="connsiteX7" fmla="*/ 7615 w 1476163"/>
                            <a:gd name="connsiteY7" fmla="*/ 94057 h 753015"/>
                            <a:gd name="connsiteX0" fmla="*/ 7615 w 1476163"/>
                            <a:gd name="connsiteY0" fmla="*/ 94057 h 753015"/>
                            <a:gd name="connsiteX1" fmla="*/ 151631 w 1476163"/>
                            <a:gd name="connsiteY1" fmla="*/ 94058 h 753015"/>
                            <a:gd name="connsiteX2" fmla="*/ 591133 w 1476163"/>
                            <a:gd name="connsiteY2" fmla="*/ 265893 h 753015"/>
                            <a:gd name="connsiteX3" fmla="*/ 828092 w 1476163"/>
                            <a:gd name="connsiteY3" fmla="*/ 140947 h 753015"/>
                            <a:gd name="connsiteX4" fmla="*/ 1332147 w 1476163"/>
                            <a:gd name="connsiteY4" fmla="*/ 284963 h 753015"/>
                            <a:gd name="connsiteX5" fmla="*/ 1476163 w 1476163"/>
                            <a:gd name="connsiteY5" fmla="*/ 320967 h 753015"/>
                            <a:gd name="connsiteX6" fmla="*/ 756084 w 1476163"/>
                            <a:gd name="connsiteY6" fmla="*/ 753015 h 753015"/>
                            <a:gd name="connsiteX7" fmla="*/ 7615 w 1476163"/>
                            <a:gd name="connsiteY7" fmla="*/ 94057 h 753015"/>
                            <a:gd name="connsiteX0" fmla="*/ 7615 w 1476163"/>
                            <a:gd name="connsiteY0" fmla="*/ 94057 h 753015"/>
                            <a:gd name="connsiteX1" fmla="*/ 151631 w 1476163"/>
                            <a:gd name="connsiteY1" fmla="*/ 94058 h 753015"/>
                            <a:gd name="connsiteX2" fmla="*/ 591133 w 1476163"/>
                            <a:gd name="connsiteY2" fmla="*/ 265893 h 753015"/>
                            <a:gd name="connsiteX3" fmla="*/ 828092 w 1476163"/>
                            <a:gd name="connsiteY3" fmla="*/ 140947 h 753015"/>
                            <a:gd name="connsiteX4" fmla="*/ 1332147 w 1476163"/>
                            <a:gd name="connsiteY4" fmla="*/ 284963 h 753015"/>
                            <a:gd name="connsiteX5" fmla="*/ 1476163 w 1476163"/>
                            <a:gd name="connsiteY5" fmla="*/ 320967 h 753015"/>
                            <a:gd name="connsiteX6" fmla="*/ 756084 w 1476163"/>
                            <a:gd name="connsiteY6" fmla="*/ 753015 h 753015"/>
                            <a:gd name="connsiteX7" fmla="*/ 7615 w 1476163"/>
                            <a:gd name="connsiteY7" fmla="*/ 94057 h 753015"/>
                            <a:gd name="connsiteX0" fmla="*/ 7615 w 1476163"/>
                            <a:gd name="connsiteY0" fmla="*/ 94057 h 753015"/>
                            <a:gd name="connsiteX1" fmla="*/ 151631 w 1476163"/>
                            <a:gd name="connsiteY1" fmla="*/ 94058 h 753015"/>
                            <a:gd name="connsiteX2" fmla="*/ 591133 w 1476163"/>
                            <a:gd name="connsiteY2" fmla="*/ 265893 h 753015"/>
                            <a:gd name="connsiteX3" fmla="*/ 828092 w 1476163"/>
                            <a:gd name="connsiteY3" fmla="*/ 140947 h 753015"/>
                            <a:gd name="connsiteX4" fmla="*/ 1332147 w 1476163"/>
                            <a:gd name="connsiteY4" fmla="*/ 284963 h 753015"/>
                            <a:gd name="connsiteX5" fmla="*/ 1476163 w 1476163"/>
                            <a:gd name="connsiteY5" fmla="*/ 320967 h 753015"/>
                            <a:gd name="connsiteX6" fmla="*/ 756084 w 1476163"/>
                            <a:gd name="connsiteY6" fmla="*/ 753015 h 753015"/>
                            <a:gd name="connsiteX7" fmla="*/ 7615 w 1476163"/>
                            <a:gd name="connsiteY7" fmla="*/ 94057 h 753015"/>
                            <a:gd name="connsiteX0" fmla="*/ 7615 w 1476163"/>
                            <a:gd name="connsiteY0" fmla="*/ 94057 h 753015"/>
                            <a:gd name="connsiteX1" fmla="*/ 151631 w 1476163"/>
                            <a:gd name="connsiteY1" fmla="*/ 94058 h 753015"/>
                            <a:gd name="connsiteX2" fmla="*/ 591133 w 1476163"/>
                            <a:gd name="connsiteY2" fmla="*/ 265893 h 753015"/>
                            <a:gd name="connsiteX3" fmla="*/ 828092 w 1476163"/>
                            <a:gd name="connsiteY3" fmla="*/ 140947 h 753015"/>
                            <a:gd name="connsiteX4" fmla="*/ 1332147 w 1476163"/>
                            <a:gd name="connsiteY4" fmla="*/ 284963 h 753015"/>
                            <a:gd name="connsiteX5" fmla="*/ 1476163 w 1476163"/>
                            <a:gd name="connsiteY5" fmla="*/ 320967 h 753015"/>
                            <a:gd name="connsiteX6" fmla="*/ 756084 w 1476163"/>
                            <a:gd name="connsiteY6" fmla="*/ 753015 h 753015"/>
                            <a:gd name="connsiteX7" fmla="*/ 7615 w 1476163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839886 w 1487957"/>
                            <a:gd name="connsiteY3" fmla="*/ 140947 h 753015"/>
                            <a:gd name="connsiteX4" fmla="*/ 1343941 w 1487957"/>
                            <a:gd name="connsiteY4" fmla="*/ 284963 h 753015"/>
                            <a:gd name="connsiteX5" fmla="*/ 1487957 w 1487957"/>
                            <a:gd name="connsiteY5" fmla="*/ 320967 h 753015"/>
                            <a:gd name="connsiteX6" fmla="*/ 767878 w 1487957"/>
                            <a:gd name="connsiteY6" fmla="*/ 753015 h 753015"/>
                            <a:gd name="connsiteX7" fmla="*/ 19409 w 1487957"/>
                            <a:gd name="connsiteY7" fmla="*/ 94057 h 753015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1343941 w 1487957"/>
                            <a:gd name="connsiteY3" fmla="*/ 284963 h 753015"/>
                            <a:gd name="connsiteX4" fmla="*/ 1487957 w 1487957"/>
                            <a:gd name="connsiteY4" fmla="*/ 320967 h 753015"/>
                            <a:gd name="connsiteX5" fmla="*/ 767878 w 1487957"/>
                            <a:gd name="connsiteY5" fmla="*/ 753015 h 753015"/>
                            <a:gd name="connsiteX6" fmla="*/ 19409 w 1487957"/>
                            <a:gd name="connsiteY6" fmla="*/ 94057 h 753015"/>
                            <a:gd name="connsiteX0" fmla="*/ 19409 w 1487957"/>
                            <a:gd name="connsiteY0" fmla="*/ 273625 h 932583"/>
                            <a:gd name="connsiteX1" fmla="*/ 163425 w 1487957"/>
                            <a:gd name="connsiteY1" fmla="*/ 273626 h 932583"/>
                            <a:gd name="connsiteX2" fmla="*/ 602927 w 1487957"/>
                            <a:gd name="connsiteY2" fmla="*/ 445461 h 932583"/>
                            <a:gd name="connsiteX3" fmla="*/ 1343941 w 1487957"/>
                            <a:gd name="connsiteY3" fmla="*/ 464531 h 932583"/>
                            <a:gd name="connsiteX4" fmla="*/ 1487957 w 1487957"/>
                            <a:gd name="connsiteY4" fmla="*/ 500535 h 932583"/>
                            <a:gd name="connsiteX5" fmla="*/ 767878 w 1487957"/>
                            <a:gd name="connsiteY5" fmla="*/ 932583 h 932583"/>
                            <a:gd name="connsiteX6" fmla="*/ 19409 w 1487957"/>
                            <a:gd name="connsiteY6" fmla="*/ 273625 h 932583"/>
                            <a:gd name="connsiteX0" fmla="*/ 19409 w 1487957"/>
                            <a:gd name="connsiteY0" fmla="*/ 94057 h 753015"/>
                            <a:gd name="connsiteX1" fmla="*/ 163425 w 1487957"/>
                            <a:gd name="connsiteY1" fmla="*/ 94058 h 753015"/>
                            <a:gd name="connsiteX2" fmla="*/ 602927 w 1487957"/>
                            <a:gd name="connsiteY2" fmla="*/ 265893 h 753015"/>
                            <a:gd name="connsiteX3" fmla="*/ 1487957 w 1487957"/>
                            <a:gd name="connsiteY3" fmla="*/ 320967 h 753015"/>
                            <a:gd name="connsiteX4" fmla="*/ 767878 w 1487957"/>
                            <a:gd name="connsiteY4" fmla="*/ 753015 h 753015"/>
                            <a:gd name="connsiteX5" fmla="*/ 19409 w 1487957"/>
                            <a:gd name="connsiteY5" fmla="*/ 94057 h 753015"/>
                            <a:gd name="connsiteX0" fmla="*/ 19409 w 1487957"/>
                            <a:gd name="connsiteY0" fmla="*/ 364252 h 1023210"/>
                            <a:gd name="connsiteX1" fmla="*/ 163425 w 1487957"/>
                            <a:gd name="connsiteY1" fmla="*/ 364253 h 1023210"/>
                            <a:gd name="connsiteX2" fmla="*/ 602927 w 1487957"/>
                            <a:gd name="connsiteY2" fmla="*/ 536088 h 1023210"/>
                            <a:gd name="connsiteX3" fmla="*/ 1487957 w 1487957"/>
                            <a:gd name="connsiteY3" fmla="*/ 591162 h 1023210"/>
                            <a:gd name="connsiteX4" fmla="*/ 767878 w 1487957"/>
                            <a:gd name="connsiteY4" fmla="*/ 1023210 h 1023210"/>
                            <a:gd name="connsiteX5" fmla="*/ 19409 w 1487957"/>
                            <a:gd name="connsiteY5" fmla="*/ 364252 h 1023210"/>
                            <a:gd name="connsiteX0" fmla="*/ 19409 w 1487957"/>
                            <a:gd name="connsiteY0" fmla="*/ 364252 h 1023210"/>
                            <a:gd name="connsiteX1" fmla="*/ 163425 w 1487957"/>
                            <a:gd name="connsiteY1" fmla="*/ 364253 h 1023210"/>
                            <a:gd name="connsiteX2" fmla="*/ 602927 w 1487957"/>
                            <a:gd name="connsiteY2" fmla="*/ 536088 h 1023210"/>
                            <a:gd name="connsiteX3" fmla="*/ 1487957 w 1487957"/>
                            <a:gd name="connsiteY3" fmla="*/ 591162 h 1023210"/>
                            <a:gd name="connsiteX4" fmla="*/ 767878 w 1487957"/>
                            <a:gd name="connsiteY4" fmla="*/ 1023210 h 1023210"/>
                            <a:gd name="connsiteX5" fmla="*/ 19409 w 1487957"/>
                            <a:gd name="connsiteY5" fmla="*/ 364252 h 1023210"/>
                            <a:gd name="connsiteX0" fmla="*/ 19409 w 1546798"/>
                            <a:gd name="connsiteY0" fmla="*/ 364252 h 1023210"/>
                            <a:gd name="connsiteX1" fmla="*/ 163425 w 1546798"/>
                            <a:gd name="connsiteY1" fmla="*/ 364253 h 1023210"/>
                            <a:gd name="connsiteX2" fmla="*/ 602927 w 1546798"/>
                            <a:gd name="connsiteY2" fmla="*/ 536088 h 1023210"/>
                            <a:gd name="connsiteX3" fmla="*/ 1487957 w 1546798"/>
                            <a:gd name="connsiteY3" fmla="*/ 591162 h 1023210"/>
                            <a:gd name="connsiteX4" fmla="*/ 767878 w 1546798"/>
                            <a:gd name="connsiteY4" fmla="*/ 1023210 h 1023210"/>
                            <a:gd name="connsiteX5" fmla="*/ 19409 w 1546798"/>
                            <a:gd name="connsiteY5" fmla="*/ 364252 h 1023210"/>
                            <a:gd name="connsiteX0" fmla="*/ 19409 w 1546798"/>
                            <a:gd name="connsiteY0" fmla="*/ 364252 h 1023210"/>
                            <a:gd name="connsiteX1" fmla="*/ 163425 w 1546798"/>
                            <a:gd name="connsiteY1" fmla="*/ 364253 h 1023210"/>
                            <a:gd name="connsiteX2" fmla="*/ 602927 w 1546798"/>
                            <a:gd name="connsiteY2" fmla="*/ 536088 h 1023210"/>
                            <a:gd name="connsiteX3" fmla="*/ 1487957 w 1546798"/>
                            <a:gd name="connsiteY3" fmla="*/ 591162 h 1023210"/>
                            <a:gd name="connsiteX4" fmla="*/ 767878 w 1546798"/>
                            <a:gd name="connsiteY4" fmla="*/ 1023210 h 1023210"/>
                            <a:gd name="connsiteX5" fmla="*/ 19409 w 1546798"/>
                            <a:gd name="connsiteY5" fmla="*/ 364252 h 1023210"/>
                            <a:gd name="connsiteX0" fmla="*/ 19409 w 1546798"/>
                            <a:gd name="connsiteY0" fmla="*/ 364252 h 1023210"/>
                            <a:gd name="connsiteX1" fmla="*/ 163425 w 1546798"/>
                            <a:gd name="connsiteY1" fmla="*/ 364253 h 1023210"/>
                            <a:gd name="connsiteX2" fmla="*/ 602927 w 1546798"/>
                            <a:gd name="connsiteY2" fmla="*/ 536088 h 1023210"/>
                            <a:gd name="connsiteX3" fmla="*/ 1487957 w 1546798"/>
                            <a:gd name="connsiteY3" fmla="*/ 591162 h 1023210"/>
                            <a:gd name="connsiteX4" fmla="*/ 767878 w 1546798"/>
                            <a:gd name="connsiteY4" fmla="*/ 1023210 h 1023210"/>
                            <a:gd name="connsiteX5" fmla="*/ 19409 w 1546798"/>
                            <a:gd name="connsiteY5" fmla="*/ 364252 h 1023210"/>
                            <a:gd name="connsiteX0" fmla="*/ 19409 w 1546798"/>
                            <a:gd name="connsiteY0" fmla="*/ 364252 h 1023210"/>
                            <a:gd name="connsiteX1" fmla="*/ 163425 w 1546798"/>
                            <a:gd name="connsiteY1" fmla="*/ 364253 h 1023210"/>
                            <a:gd name="connsiteX2" fmla="*/ 602927 w 1546798"/>
                            <a:gd name="connsiteY2" fmla="*/ 536088 h 1023210"/>
                            <a:gd name="connsiteX3" fmla="*/ 1487957 w 1546798"/>
                            <a:gd name="connsiteY3" fmla="*/ 591162 h 1023210"/>
                            <a:gd name="connsiteX4" fmla="*/ 767878 w 1546798"/>
                            <a:gd name="connsiteY4" fmla="*/ 1023210 h 1023210"/>
                            <a:gd name="connsiteX5" fmla="*/ 19409 w 1546798"/>
                            <a:gd name="connsiteY5" fmla="*/ 364252 h 1023210"/>
                            <a:gd name="connsiteX0" fmla="*/ 19409 w 1546798"/>
                            <a:gd name="connsiteY0" fmla="*/ 364252 h 1023210"/>
                            <a:gd name="connsiteX1" fmla="*/ 163425 w 1546798"/>
                            <a:gd name="connsiteY1" fmla="*/ 364253 h 1023210"/>
                            <a:gd name="connsiteX2" fmla="*/ 602927 w 1546798"/>
                            <a:gd name="connsiteY2" fmla="*/ 536088 h 1023210"/>
                            <a:gd name="connsiteX3" fmla="*/ 1487957 w 1546798"/>
                            <a:gd name="connsiteY3" fmla="*/ 591162 h 1023210"/>
                            <a:gd name="connsiteX4" fmla="*/ 767878 w 1546798"/>
                            <a:gd name="connsiteY4" fmla="*/ 1023210 h 1023210"/>
                            <a:gd name="connsiteX5" fmla="*/ 19409 w 1546798"/>
                            <a:gd name="connsiteY5" fmla="*/ 364252 h 1023210"/>
                            <a:gd name="connsiteX0" fmla="*/ 19409 w 1531469"/>
                            <a:gd name="connsiteY0" fmla="*/ 364252 h 1023210"/>
                            <a:gd name="connsiteX1" fmla="*/ 163425 w 1531469"/>
                            <a:gd name="connsiteY1" fmla="*/ 364253 h 1023210"/>
                            <a:gd name="connsiteX2" fmla="*/ 602927 w 1531469"/>
                            <a:gd name="connsiteY2" fmla="*/ 536088 h 1023210"/>
                            <a:gd name="connsiteX3" fmla="*/ 1487957 w 1531469"/>
                            <a:gd name="connsiteY3" fmla="*/ 591162 h 1023210"/>
                            <a:gd name="connsiteX4" fmla="*/ 767878 w 1531469"/>
                            <a:gd name="connsiteY4" fmla="*/ 1023210 h 1023210"/>
                            <a:gd name="connsiteX5" fmla="*/ 19409 w 1531469"/>
                            <a:gd name="connsiteY5" fmla="*/ 364252 h 1023210"/>
                            <a:gd name="connsiteX0" fmla="*/ 19409 w 1531469"/>
                            <a:gd name="connsiteY0" fmla="*/ 364252 h 1023210"/>
                            <a:gd name="connsiteX1" fmla="*/ 163425 w 1531469"/>
                            <a:gd name="connsiteY1" fmla="*/ 364253 h 1023210"/>
                            <a:gd name="connsiteX2" fmla="*/ 602927 w 1531469"/>
                            <a:gd name="connsiteY2" fmla="*/ 536088 h 1023210"/>
                            <a:gd name="connsiteX3" fmla="*/ 1487957 w 1531469"/>
                            <a:gd name="connsiteY3" fmla="*/ 591162 h 1023210"/>
                            <a:gd name="connsiteX4" fmla="*/ 767878 w 1531469"/>
                            <a:gd name="connsiteY4" fmla="*/ 1023210 h 1023210"/>
                            <a:gd name="connsiteX5" fmla="*/ 19409 w 1531469"/>
                            <a:gd name="connsiteY5" fmla="*/ 364252 h 1023210"/>
                            <a:gd name="connsiteX0" fmla="*/ 19409 w 1520394"/>
                            <a:gd name="connsiteY0" fmla="*/ 364252 h 1023210"/>
                            <a:gd name="connsiteX1" fmla="*/ 163425 w 1520394"/>
                            <a:gd name="connsiteY1" fmla="*/ 364253 h 1023210"/>
                            <a:gd name="connsiteX2" fmla="*/ 602927 w 1520394"/>
                            <a:gd name="connsiteY2" fmla="*/ 536088 h 1023210"/>
                            <a:gd name="connsiteX3" fmla="*/ 1487957 w 1520394"/>
                            <a:gd name="connsiteY3" fmla="*/ 591162 h 1023210"/>
                            <a:gd name="connsiteX4" fmla="*/ 767878 w 1520394"/>
                            <a:gd name="connsiteY4" fmla="*/ 1023210 h 1023210"/>
                            <a:gd name="connsiteX5" fmla="*/ 19409 w 1520394"/>
                            <a:gd name="connsiteY5" fmla="*/ 364252 h 1023210"/>
                            <a:gd name="connsiteX0" fmla="*/ 19409 w 1506144"/>
                            <a:gd name="connsiteY0" fmla="*/ 364252 h 1023210"/>
                            <a:gd name="connsiteX1" fmla="*/ 163425 w 1506144"/>
                            <a:gd name="connsiteY1" fmla="*/ 364253 h 1023210"/>
                            <a:gd name="connsiteX2" fmla="*/ 602927 w 1506144"/>
                            <a:gd name="connsiteY2" fmla="*/ 536088 h 1023210"/>
                            <a:gd name="connsiteX3" fmla="*/ 1487957 w 1506144"/>
                            <a:gd name="connsiteY3" fmla="*/ 591162 h 1023210"/>
                            <a:gd name="connsiteX4" fmla="*/ 767878 w 1506144"/>
                            <a:gd name="connsiteY4" fmla="*/ 1023210 h 1023210"/>
                            <a:gd name="connsiteX5" fmla="*/ 19409 w 1506144"/>
                            <a:gd name="connsiteY5" fmla="*/ 364252 h 1023210"/>
                            <a:gd name="connsiteX0" fmla="*/ 19409 w 1491894"/>
                            <a:gd name="connsiteY0" fmla="*/ 364252 h 1023210"/>
                            <a:gd name="connsiteX1" fmla="*/ 163425 w 1491894"/>
                            <a:gd name="connsiteY1" fmla="*/ 364253 h 1023210"/>
                            <a:gd name="connsiteX2" fmla="*/ 602927 w 1491894"/>
                            <a:gd name="connsiteY2" fmla="*/ 536088 h 1023210"/>
                            <a:gd name="connsiteX3" fmla="*/ 1487957 w 1491894"/>
                            <a:gd name="connsiteY3" fmla="*/ 591162 h 1023210"/>
                            <a:gd name="connsiteX4" fmla="*/ 767878 w 1491894"/>
                            <a:gd name="connsiteY4" fmla="*/ 1023210 h 1023210"/>
                            <a:gd name="connsiteX5" fmla="*/ 19409 w 1491894"/>
                            <a:gd name="connsiteY5" fmla="*/ 364252 h 1023210"/>
                            <a:gd name="connsiteX0" fmla="*/ 19409 w 1491894"/>
                            <a:gd name="connsiteY0" fmla="*/ 364252 h 1023210"/>
                            <a:gd name="connsiteX1" fmla="*/ 163425 w 1491894"/>
                            <a:gd name="connsiteY1" fmla="*/ 364253 h 1023210"/>
                            <a:gd name="connsiteX2" fmla="*/ 602927 w 1491894"/>
                            <a:gd name="connsiteY2" fmla="*/ 536088 h 1023210"/>
                            <a:gd name="connsiteX3" fmla="*/ 1487957 w 1491894"/>
                            <a:gd name="connsiteY3" fmla="*/ 591162 h 1023210"/>
                            <a:gd name="connsiteX4" fmla="*/ 767878 w 1491894"/>
                            <a:gd name="connsiteY4" fmla="*/ 1023210 h 1023210"/>
                            <a:gd name="connsiteX5" fmla="*/ 19409 w 1491894"/>
                            <a:gd name="connsiteY5" fmla="*/ 364252 h 1023210"/>
                            <a:gd name="connsiteX0" fmla="*/ 19409 w 1491894"/>
                            <a:gd name="connsiteY0" fmla="*/ 364252 h 1023210"/>
                            <a:gd name="connsiteX1" fmla="*/ 163425 w 1491894"/>
                            <a:gd name="connsiteY1" fmla="*/ 364253 h 1023210"/>
                            <a:gd name="connsiteX2" fmla="*/ 602927 w 1491894"/>
                            <a:gd name="connsiteY2" fmla="*/ 536088 h 1023210"/>
                            <a:gd name="connsiteX3" fmla="*/ 1487957 w 1491894"/>
                            <a:gd name="connsiteY3" fmla="*/ 591162 h 1023210"/>
                            <a:gd name="connsiteX4" fmla="*/ 767878 w 1491894"/>
                            <a:gd name="connsiteY4" fmla="*/ 1023210 h 1023210"/>
                            <a:gd name="connsiteX5" fmla="*/ 19409 w 1491894"/>
                            <a:gd name="connsiteY5" fmla="*/ 364252 h 1023210"/>
                            <a:gd name="connsiteX0" fmla="*/ 19409 w 1491894"/>
                            <a:gd name="connsiteY0" fmla="*/ 364252 h 1023210"/>
                            <a:gd name="connsiteX1" fmla="*/ 163425 w 1491894"/>
                            <a:gd name="connsiteY1" fmla="*/ 364253 h 1023210"/>
                            <a:gd name="connsiteX2" fmla="*/ 602927 w 1491894"/>
                            <a:gd name="connsiteY2" fmla="*/ 536088 h 1023210"/>
                            <a:gd name="connsiteX3" fmla="*/ 1487957 w 1491894"/>
                            <a:gd name="connsiteY3" fmla="*/ 591162 h 1023210"/>
                            <a:gd name="connsiteX4" fmla="*/ 767878 w 1491894"/>
                            <a:gd name="connsiteY4" fmla="*/ 1023210 h 1023210"/>
                            <a:gd name="connsiteX5" fmla="*/ 19409 w 1491894"/>
                            <a:gd name="connsiteY5" fmla="*/ 364252 h 1023210"/>
                            <a:gd name="connsiteX0" fmla="*/ 19409 w 1496653"/>
                            <a:gd name="connsiteY0" fmla="*/ 364252 h 1023210"/>
                            <a:gd name="connsiteX1" fmla="*/ 163425 w 1496653"/>
                            <a:gd name="connsiteY1" fmla="*/ 364253 h 1023210"/>
                            <a:gd name="connsiteX2" fmla="*/ 602927 w 1496653"/>
                            <a:gd name="connsiteY2" fmla="*/ 536088 h 1023210"/>
                            <a:gd name="connsiteX3" fmla="*/ 1487957 w 1496653"/>
                            <a:gd name="connsiteY3" fmla="*/ 591162 h 1023210"/>
                            <a:gd name="connsiteX4" fmla="*/ 767878 w 1496653"/>
                            <a:gd name="connsiteY4" fmla="*/ 1023210 h 1023210"/>
                            <a:gd name="connsiteX5" fmla="*/ 19409 w 1496653"/>
                            <a:gd name="connsiteY5" fmla="*/ 364252 h 1023210"/>
                            <a:gd name="connsiteX0" fmla="*/ 19409 w 1491894"/>
                            <a:gd name="connsiteY0" fmla="*/ 364252 h 1023210"/>
                            <a:gd name="connsiteX1" fmla="*/ 163425 w 1491894"/>
                            <a:gd name="connsiteY1" fmla="*/ 364253 h 1023210"/>
                            <a:gd name="connsiteX2" fmla="*/ 602927 w 1491894"/>
                            <a:gd name="connsiteY2" fmla="*/ 536088 h 1023210"/>
                            <a:gd name="connsiteX3" fmla="*/ 1487957 w 1491894"/>
                            <a:gd name="connsiteY3" fmla="*/ 591162 h 1023210"/>
                            <a:gd name="connsiteX4" fmla="*/ 767878 w 1491894"/>
                            <a:gd name="connsiteY4" fmla="*/ 1023210 h 1023210"/>
                            <a:gd name="connsiteX5" fmla="*/ 19409 w 1491894"/>
                            <a:gd name="connsiteY5" fmla="*/ 364252 h 1023210"/>
                            <a:gd name="connsiteX0" fmla="*/ 19409 w 1518981"/>
                            <a:gd name="connsiteY0" fmla="*/ 364252 h 1023210"/>
                            <a:gd name="connsiteX1" fmla="*/ 163425 w 1518981"/>
                            <a:gd name="connsiteY1" fmla="*/ 364253 h 1023210"/>
                            <a:gd name="connsiteX2" fmla="*/ 602927 w 1518981"/>
                            <a:gd name="connsiteY2" fmla="*/ 536088 h 1023210"/>
                            <a:gd name="connsiteX3" fmla="*/ 1487957 w 1518981"/>
                            <a:gd name="connsiteY3" fmla="*/ 591162 h 1023210"/>
                            <a:gd name="connsiteX4" fmla="*/ 767878 w 1518981"/>
                            <a:gd name="connsiteY4" fmla="*/ 1023210 h 1023210"/>
                            <a:gd name="connsiteX5" fmla="*/ 19409 w 1518981"/>
                            <a:gd name="connsiteY5" fmla="*/ 364252 h 1023210"/>
                            <a:gd name="connsiteX0" fmla="*/ 19409 w 1518981"/>
                            <a:gd name="connsiteY0" fmla="*/ 364252 h 1023210"/>
                            <a:gd name="connsiteX1" fmla="*/ 163425 w 1518981"/>
                            <a:gd name="connsiteY1" fmla="*/ 364253 h 1023210"/>
                            <a:gd name="connsiteX2" fmla="*/ 602927 w 1518981"/>
                            <a:gd name="connsiteY2" fmla="*/ 536088 h 1023210"/>
                            <a:gd name="connsiteX3" fmla="*/ 1487957 w 1518981"/>
                            <a:gd name="connsiteY3" fmla="*/ 591162 h 1023210"/>
                            <a:gd name="connsiteX4" fmla="*/ 767878 w 1518981"/>
                            <a:gd name="connsiteY4" fmla="*/ 1023210 h 1023210"/>
                            <a:gd name="connsiteX5" fmla="*/ 19409 w 1518981"/>
                            <a:gd name="connsiteY5" fmla="*/ 364252 h 10232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518981" h="1023210">
                              <a:moveTo>
                                <a:pt x="19409" y="364252"/>
                              </a:moveTo>
                              <a:cubicBezTo>
                                <a:pt x="22553" y="303143"/>
                                <a:pt x="131975" y="270195"/>
                                <a:pt x="163425" y="364253"/>
                              </a:cubicBezTo>
                              <a:cubicBezTo>
                                <a:pt x="216298" y="494279"/>
                                <a:pt x="373402" y="684640"/>
                                <a:pt x="602927" y="536088"/>
                              </a:cubicBezTo>
                              <a:cubicBezTo>
                                <a:pt x="1315708" y="0"/>
                                <a:pt x="1518981" y="403104"/>
                                <a:pt x="1487957" y="591162"/>
                              </a:cubicBezTo>
                              <a:cubicBezTo>
                                <a:pt x="1464817" y="744692"/>
                                <a:pt x="1151894" y="993954"/>
                                <a:pt x="767878" y="1023210"/>
                              </a:cubicBezTo>
                              <a:cubicBezTo>
                                <a:pt x="236352" y="1016886"/>
                                <a:pt x="0" y="570329"/>
                                <a:pt x="19409" y="364252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ysClr val="window" lastClr="FFFFFF">
                                <a:alpha val="0"/>
                              </a:sysClr>
                            </a:gs>
                            <a:gs pos="0">
                              <a:sysClr val="window" lastClr="FFFFFF">
                                <a:lumMod val="95000"/>
                                <a:alpha val="26000"/>
                              </a:sysClr>
                            </a:gs>
                          </a:gsLst>
                          <a:lin ang="5400000" scaled="1"/>
                          <a:tileRect/>
                        </a:gradFill>
                        <a:ln w="19050" cap="flat" cmpd="sng" algn="ctr">
                          <a:noFill/>
                          <a:prstDash val="solid"/>
                          <a:headEnd type="oval"/>
                          <a:tailEnd type="oval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1" name="반짝 327">
                          <a:extLst>
                            <a:ext uri="{FF2B5EF4-FFF2-40B4-BE49-F238E27FC236}">
                              <a16:creationId xmlns:a16="http://schemas.microsoft.com/office/drawing/2014/main" id="{4041DCFA-E52F-46DF-B166-BB1FFBCB33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911505">
                          <a:off x="6033244" y="3180547"/>
                          <a:ext cx="748491" cy="1618989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rgbClr val="0B233E"/>
                            </a:gs>
                            <a:gs pos="63000">
                              <a:srgbClr val="000000">
                                <a:alpha val="0"/>
                              </a:srgb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2" name="타원 51">
                          <a:extLst>
                            <a:ext uri="{FF2B5EF4-FFF2-40B4-BE49-F238E27FC236}">
                              <a16:creationId xmlns:a16="http://schemas.microsoft.com/office/drawing/2014/main" id="{15E68A77-C980-48F9-9D83-452D1C94DDB2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3645745">
                          <a:off x="6761345" y="4016935"/>
                          <a:ext cx="70042" cy="17737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15000">
                              <a:sysClr val="window" lastClr="FFFFFF"/>
                            </a:gs>
                            <a:gs pos="100000">
                              <a:sysClr val="window" lastClr="FFFFFF">
                                <a:alpha val="0"/>
                              </a:sysClr>
                            </a:gs>
                          </a:gsLst>
                          <a:path path="shape">
                            <a:fillToRect l="50000" t="50000" r="50000" b="50000"/>
                          </a:path>
                          <a:tileRect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2" name="그룹 106">
                      <a:extLst>
                        <a:ext uri="{FF2B5EF4-FFF2-40B4-BE49-F238E27FC236}">
                          <a16:creationId xmlns:a16="http://schemas.microsoft.com/office/drawing/2014/main" id="{6D305AD7-54EF-490A-9473-19EDEBA353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28232" y="2051705"/>
                      <a:ext cx="1574776" cy="1422203"/>
                      <a:chOff x="1652259" y="3216269"/>
                      <a:chExt cx="1906281" cy="1721611"/>
                    </a:xfrm>
                  </p:grpSpPr>
                  <p:sp>
                    <p:nvSpPr>
                      <p:cNvPr id="33" name="Freeform 10">
                        <a:extLst>
                          <a:ext uri="{FF2B5EF4-FFF2-40B4-BE49-F238E27FC236}">
                            <a16:creationId xmlns:a16="http://schemas.microsoft.com/office/drawing/2014/main" id="{420FF32D-BFA0-47D7-9F45-FF18951ECFF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58965" y="3216269"/>
                        <a:ext cx="1721613" cy="17216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202" y="632"/>
                          </a:cxn>
                          <a:cxn ang="0">
                            <a:pos x="1190" y="722"/>
                          </a:cxn>
                          <a:cxn ang="0">
                            <a:pos x="1166" y="808"/>
                          </a:cxn>
                          <a:cxn ang="0">
                            <a:pos x="1130" y="888"/>
                          </a:cxn>
                          <a:cxn ang="0">
                            <a:pos x="1084" y="960"/>
                          </a:cxn>
                          <a:cxn ang="0">
                            <a:pos x="1026" y="1026"/>
                          </a:cxn>
                          <a:cxn ang="0">
                            <a:pos x="962" y="1082"/>
                          </a:cxn>
                          <a:cxn ang="0">
                            <a:pos x="888" y="1130"/>
                          </a:cxn>
                          <a:cxn ang="0">
                            <a:pos x="808" y="1166"/>
                          </a:cxn>
                          <a:cxn ang="0">
                            <a:pos x="722" y="1190"/>
                          </a:cxn>
                          <a:cxn ang="0">
                            <a:pos x="632" y="1202"/>
                          </a:cxn>
                          <a:cxn ang="0">
                            <a:pos x="570" y="1202"/>
                          </a:cxn>
                          <a:cxn ang="0">
                            <a:pos x="480" y="1190"/>
                          </a:cxn>
                          <a:cxn ang="0">
                            <a:pos x="394" y="1166"/>
                          </a:cxn>
                          <a:cxn ang="0">
                            <a:pos x="314" y="1130"/>
                          </a:cxn>
                          <a:cxn ang="0">
                            <a:pos x="242" y="1082"/>
                          </a:cxn>
                          <a:cxn ang="0">
                            <a:pos x="176" y="1026"/>
                          </a:cxn>
                          <a:cxn ang="0">
                            <a:pos x="118" y="960"/>
                          </a:cxn>
                          <a:cxn ang="0">
                            <a:pos x="72" y="888"/>
                          </a:cxn>
                          <a:cxn ang="0">
                            <a:pos x="36" y="808"/>
                          </a:cxn>
                          <a:cxn ang="0">
                            <a:pos x="12" y="722"/>
                          </a:cxn>
                          <a:cxn ang="0">
                            <a:pos x="0" y="632"/>
                          </a:cxn>
                          <a:cxn ang="0">
                            <a:pos x="0" y="570"/>
                          </a:cxn>
                          <a:cxn ang="0">
                            <a:pos x="12" y="480"/>
                          </a:cxn>
                          <a:cxn ang="0">
                            <a:pos x="36" y="394"/>
                          </a:cxn>
                          <a:cxn ang="0">
                            <a:pos x="72" y="314"/>
                          </a:cxn>
                          <a:cxn ang="0">
                            <a:pos x="118" y="240"/>
                          </a:cxn>
                          <a:cxn ang="0">
                            <a:pos x="176" y="176"/>
                          </a:cxn>
                          <a:cxn ang="0">
                            <a:pos x="242" y="118"/>
                          </a:cxn>
                          <a:cxn ang="0">
                            <a:pos x="314" y="72"/>
                          </a:cxn>
                          <a:cxn ang="0">
                            <a:pos x="394" y="36"/>
                          </a:cxn>
                          <a:cxn ang="0">
                            <a:pos x="480" y="12"/>
                          </a:cxn>
                          <a:cxn ang="0">
                            <a:pos x="570" y="0"/>
                          </a:cxn>
                          <a:cxn ang="0">
                            <a:pos x="632" y="0"/>
                          </a:cxn>
                          <a:cxn ang="0">
                            <a:pos x="722" y="12"/>
                          </a:cxn>
                          <a:cxn ang="0">
                            <a:pos x="808" y="36"/>
                          </a:cxn>
                          <a:cxn ang="0">
                            <a:pos x="888" y="72"/>
                          </a:cxn>
                          <a:cxn ang="0">
                            <a:pos x="962" y="118"/>
                          </a:cxn>
                          <a:cxn ang="0">
                            <a:pos x="1026" y="176"/>
                          </a:cxn>
                          <a:cxn ang="0">
                            <a:pos x="1084" y="240"/>
                          </a:cxn>
                          <a:cxn ang="0">
                            <a:pos x="1130" y="314"/>
                          </a:cxn>
                          <a:cxn ang="0">
                            <a:pos x="1166" y="394"/>
                          </a:cxn>
                          <a:cxn ang="0">
                            <a:pos x="1190" y="480"/>
                          </a:cxn>
                          <a:cxn ang="0">
                            <a:pos x="1202" y="570"/>
                          </a:cxn>
                        </a:cxnLst>
                        <a:rect l="0" t="0" r="r" b="b"/>
                        <a:pathLst>
                          <a:path w="1202" h="1202">
                            <a:moveTo>
                              <a:pt x="1202" y="600"/>
                            </a:moveTo>
                            <a:lnTo>
                              <a:pt x="1202" y="600"/>
                            </a:lnTo>
                            <a:lnTo>
                              <a:pt x="1202" y="632"/>
                            </a:lnTo>
                            <a:lnTo>
                              <a:pt x="1200" y="662"/>
                            </a:lnTo>
                            <a:lnTo>
                              <a:pt x="1196" y="692"/>
                            </a:lnTo>
                            <a:lnTo>
                              <a:pt x="1190" y="722"/>
                            </a:lnTo>
                            <a:lnTo>
                              <a:pt x="1184" y="752"/>
                            </a:lnTo>
                            <a:lnTo>
                              <a:pt x="1176" y="780"/>
                            </a:lnTo>
                            <a:lnTo>
                              <a:pt x="1166" y="808"/>
                            </a:lnTo>
                            <a:lnTo>
                              <a:pt x="1156" y="834"/>
                            </a:lnTo>
                            <a:lnTo>
                              <a:pt x="1144" y="862"/>
                            </a:lnTo>
                            <a:lnTo>
                              <a:pt x="1130" y="888"/>
                            </a:lnTo>
                            <a:lnTo>
                              <a:pt x="1116" y="912"/>
                            </a:lnTo>
                            <a:lnTo>
                              <a:pt x="1100" y="938"/>
                            </a:lnTo>
                            <a:lnTo>
                              <a:pt x="1084" y="960"/>
                            </a:lnTo>
                            <a:lnTo>
                              <a:pt x="1066" y="984"/>
                            </a:lnTo>
                            <a:lnTo>
                              <a:pt x="1046" y="1006"/>
                            </a:lnTo>
                            <a:lnTo>
                              <a:pt x="1026" y="1026"/>
                            </a:lnTo>
                            <a:lnTo>
                              <a:pt x="1006" y="1046"/>
                            </a:lnTo>
                            <a:lnTo>
                              <a:pt x="984" y="1066"/>
                            </a:lnTo>
                            <a:lnTo>
                              <a:pt x="962" y="1082"/>
                            </a:lnTo>
                            <a:lnTo>
                              <a:pt x="938" y="1100"/>
                            </a:lnTo>
                            <a:lnTo>
                              <a:pt x="914" y="1116"/>
                            </a:lnTo>
                            <a:lnTo>
                              <a:pt x="888" y="1130"/>
                            </a:lnTo>
                            <a:lnTo>
                              <a:pt x="862" y="1144"/>
                            </a:lnTo>
                            <a:lnTo>
                              <a:pt x="836" y="1156"/>
                            </a:lnTo>
                            <a:lnTo>
                              <a:pt x="808" y="1166"/>
                            </a:lnTo>
                            <a:lnTo>
                              <a:pt x="780" y="1176"/>
                            </a:lnTo>
                            <a:lnTo>
                              <a:pt x="752" y="1184"/>
                            </a:lnTo>
                            <a:lnTo>
                              <a:pt x="722" y="1190"/>
                            </a:lnTo>
                            <a:lnTo>
                              <a:pt x="692" y="1196"/>
                            </a:lnTo>
                            <a:lnTo>
                              <a:pt x="662" y="1200"/>
                            </a:lnTo>
                            <a:lnTo>
                              <a:pt x="632" y="1202"/>
                            </a:lnTo>
                            <a:lnTo>
                              <a:pt x="602" y="1202"/>
                            </a:lnTo>
                            <a:lnTo>
                              <a:pt x="602" y="1202"/>
                            </a:lnTo>
                            <a:lnTo>
                              <a:pt x="570" y="1202"/>
                            </a:lnTo>
                            <a:lnTo>
                              <a:pt x="540" y="1200"/>
                            </a:lnTo>
                            <a:lnTo>
                              <a:pt x="510" y="1196"/>
                            </a:lnTo>
                            <a:lnTo>
                              <a:pt x="480" y="1190"/>
                            </a:lnTo>
                            <a:lnTo>
                              <a:pt x="450" y="1184"/>
                            </a:lnTo>
                            <a:lnTo>
                              <a:pt x="422" y="1176"/>
                            </a:lnTo>
                            <a:lnTo>
                              <a:pt x="394" y="1166"/>
                            </a:lnTo>
                            <a:lnTo>
                              <a:pt x="366" y="1156"/>
                            </a:lnTo>
                            <a:lnTo>
                              <a:pt x="340" y="1144"/>
                            </a:lnTo>
                            <a:lnTo>
                              <a:pt x="314" y="1130"/>
                            </a:lnTo>
                            <a:lnTo>
                              <a:pt x="290" y="1116"/>
                            </a:lnTo>
                            <a:lnTo>
                              <a:pt x="264" y="1100"/>
                            </a:lnTo>
                            <a:lnTo>
                              <a:pt x="242" y="1082"/>
                            </a:lnTo>
                            <a:lnTo>
                              <a:pt x="218" y="1066"/>
                            </a:lnTo>
                            <a:lnTo>
                              <a:pt x="196" y="1046"/>
                            </a:lnTo>
                            <a:lnTo>
                              <a:pt x="176" y="1026"/>
                            </a:lnTo>
                            <a:lnTo>
                              <a:pt x="156" y="1006"/>
                            </a:lnTo>
                            <a:lnTo>
                              <a:pt x="136" y="984"/>
                            </a:lnTo>
                            <a:lnTo>
                              <a:pt x="118" y="960"/>
                            </a:lnTo>
                            <a:lnTo>
                              <a:pt x="102" y="938"/>
                            </a:lnTo>
                            <a:lnTo>
                              <a:pt x="86" y="912"/>
                            </a:lnTo>
                            <a:lnTo>
                              <a:pt x="72" y="888"/>
                            </a:lnTo>
                            <a:lnTo>
                              <a:pt x="58" y="862"/>
                            </a:lnTo>
                            <a:lnTo>
                              <a:pt x="46" y="834"/>
                            </a:lnTo>
                            <a:lnTo>
                              <a:pt x="36" y="808"/>
                            </a:lnTo>
                            <a:lnTo>
                              <a:pt x="26" y="780"/>
                            </a:lnTo>
                            <a:lnTo>
                              <a:pt x="18" y="752"/>
                            </a:lnTo>
                            <a:lnTo>
                              <a:pt x="12" y="722"/>
                            </a:lnTo>
                            <a:lnTo>
                              <a:pt x="6" y="692"/>
                            </a:lnTo>
                            <a:lnTo>
                              <a:pt x="2" y="662"/>
                            </a:lnTo>
                            <a:lnTo>
                              <a:pt x="0" y="632"/>
                            </a:lnTo>
                            <a:lnTo>
                              <a:pt x="0" y="600"/>
                            </a:lnTo>
                            <a:lnTo>
                              <a:pt x="0" y="600"/>
                            </a:lnTo>
                            <a:lnTo>
                              <a:pt x="0" y="570"/>
                            </a:lnTo>
                            <a:lnTo>
                              <a:pt x="2" y="540"/>
                            </a:lnTo>
                            <a:lnTo>
                              <a:pt x="6" y="510"/>
                            </a:lnTo>
                            <a:lnTo>
                              <a:pt x="12" y="480"/>
                            </a:lnTo>
                            <a:lnTo>
                              <a:pt x="18" y="450"/>
                            </a:lnTo>
                            <a:lnTo>
                              <a:pt x="26" y="422"/>
                            </a:lnTo>
                            <a:lnTo>
                              <a:pt x="36" y="394"/>
                            </a:lnTo>
                            <a:lnTo>
                              <a:pt x="46" y="366"/>
                            </a:lnTo>
                            <a:lnTo>
                              <a:pt x="58" y="340"/>
                            </a:lnTo>
                            <a:lnTo>
                              <a:pt x="72" y="314"/>
                            </a:lnTo>
                            <a:lnTo>
                              <a:pt x="86" y="288"/>
                            </a:lnTo>
                            <a:lnTo>
                              <a:pt x="102" y="264"/>
                            </a:lnTo>
                            <a:lnTo>
                              <a:pt x="118" y="240"/>
                            </a:lnTo>
                            <a:lnTo>
                              <a:pt x="136" y="218"/>
                            </a:lnTo>
                            <a:lnTo>
                              <a:pt x="156" y="196"/>
                            </a:lnTo>
                            <a:lnTo>
                              <a:pt x="176" y="176"/>
                            </a:lnTo>
                            <a:lnTo>
                              <a:pt x="196" y="156"/>
                            </a:lnTo>
                            <a:lnTo>
                              <a:pt x="218" y="136"/>
                            </a:lnTo>
                            <a:lnTo>
                              <a:pt x="242" y="118"/>
                            </a:lnTo>
                            <a:lnTo>
                              <a:pt x="264" y="102"/>
                            </a:lnTo>
                            <a:lnTo>
                              <a:pt x="290" y="86"/>
                            </a:lnTo>
                            <a:lnTo>
                              <a:pt x="314" y="72"/>
                            </a:lnTo>
                            <a:lnTo>
                              <a:pt x="340" y="58"/>
                            </a:lnTo>
                            <a:lnTo>
                              <a:pt x="366" y="46"/>
                            </a:lnTo>
                            <a:lnTo>
                              <a:pt x="394" y="36"/>
                            </a:lnTo>
                            <a:lnTo>
                              <a:pt x="422" y="26"/>
                            </a:lnTo>
                            <a:lnTo>
                              <a:pt x="450" y="18"/>
                            </a:lnTo>
                            <a:lnTo>
                              <a:pt x="480" y="12"/>
                            </a:lnTo>
                            <a:lnTo>
                              <a:pt x="510" y="6"/>
                            </a:lnTo>
                            <a:lnTo>
                              <a:pt x="540" y="2"/>
                            </a:lnTo>
                            <a:lnTo>
                              <a:pt x="570" y="0"/>
                            </a:lnTo>
                            <a:lnTo>
                              <a:pt x="602" y="0"/>
                            </a:lnTo>
                            <a:lnTo>
                              <a:pt x="602" y="0"/>
                            </a:lnTo>
                            <a:lnTo>
                              <a:pt x="632" y="0"/>
                            </a:lnTo>
                            <a:lnTo>
                              <a:pt x="662" y="2"/>
                            </a:lnTo>
                            <a:lnTo>
                              <a:pt x="692" y="6"/>
                            </a:lnTo>
                            <a:lnTo>
                              <a:pt x="722" y="12"/>
                            </a:lnTo>
                            <a:lnTo>
                              <a:pt x="752" y="18"/>
                            </a:lnTo>
                            <a:lnTo>
                              <a:pt x="780" y="26"/>
                            </a:lnTo>
                            <a:lnTo>
                              <a:pt x="808" y="36"/>
                            </a:lnTo>
                            <a:lnTo>
                              <a:pt x="836" y="46"/>
                            </a:lnTo>
                            <a:lnTo>
                              <a:pt x="862" y="58"/>
                            </a:lnTo>
                            <a:lnTo>
                              <a:pt x="888" y="72"/>
                            </a:lnTo>
                            <a:lnTo>
                              <a:pt x="914" y="86"/>
                            </a:lnTo>
                            <a:lnTo>
                              <a:pt x="938" y="102"/>
                            </a:lnTo>
                            <a:lnTo>
                              <a:pt x="962" y="118"/>
                            </a:lnTo>
                            <a:lnTo>
                              <a:pt x="984" y="136"/>
                            </a:lnTo>
                            <a:lnTo>
                              <a:pt x="1006" y="156"/>
                            </a:lnTo>
                            <a:lnTo>
                              <a:pt x="1026" y="176"/>
                            </a:lnTo>
                            <a:lnTo>
                              <a:pt x="1046" y="196"/>
                            </a:lnTo>
                            <a:lnTo>
                              <a:pt x="1066" y="218"/>
                            </a:lnTo>
                            <a:lnTo>
                              <a:pt x="1084" y="240"/>
                            </a:lnTo>
                            <a:lnTo>
                              <a:pt x="1100" y="264"/>
                            </a:lnTo>
                            <a:lnTo>
                              <a:pt x="1116" y="288"/>
                            </a:lnTo>
                            <a:lnTo>
                              <a:pt x="1130" y="314"/>
                            </a:lnTo>
                            <a:lnTo>
                              <a:pt x="1144" y="340"/>
                            </a:lnTo>
                            <a:lnTo>
                              <a:pt x="1156" y="366"/>
                            </a:lnTo>
                            <a:lnTo>
                              <a:pt x="1166" y="394"/>
                            </a:lnTo>
                            <a:lnTo>
                              <a:pt x="1176" y="422"/>
                            </a:lnTo>
                            <a:lnTo>
                              <a:pt x="1184" y="450"/>
                            </a:lnTo>
                            <a:lnTo>
                              <a:pt x="1190" y="480"/>
                            </a:lnTo>
                            <a:lnTo>
                              <a:pt x="1196" y="510"/>
                            </a:lnTo>
                            <a:lnTo>
                              <a:pt x="1200" y="540"/>
                            </a:lnTo>
                            <a:lnTo>
                              <a:pt x="1202" y="570"/>
                            </a:lnTo>
                            <a:lnTo>
                              <a:pt x="1202" y="600"/>
                            </a:lnTo>
                            <a:lnTo>
                              <a:pt x="1202" y="60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50000">
                            <a:sysClr val="window" lastClr="FFFFFF"/>
                          </a:gs>
                          <a:gs pos="0">
                            <a:sysClr val="window" lastClr="FFFFFF">
                              <a:lumMod val="85000"/>
                            </a:sysClr>
                          </a:gs>
                        </a:gsLst>
                        <a:lin ang="16200000" scaled="1"/>
                        <a:tileRect/>
                      </a:gradFill>
                      <a:ln w="50800" cap="flat" cmpd="sng" algn="ctr">
                        <a:solidFill>
                          <a:sysClr val="window" lastClr="FFFFFF">
                            <a:lumMod val="95000"/>
                          </a:sysClr>
                        </a:solidFill>
                        <a:prstDash val="solid"/>
                        <a:headEnd type="oval"/>
                        <a:tailEnd type="oval"/>
                      </a:ln>
                      <a:effectLst>
                        <a:innerShdw blurRad="254000" dist="38100" dir="13500000">
                          <a:prstClr val="black">
                            <a:alpha val="50000"/>
                          </a:prstClr>
                        </a:innerShdw>
                      </a:effectLst>
                    </p:spPr>
                    <p:txBody>
                      <a:bodyPr anchor="ctr"/>
                      <a:lstStyle>
                        <a:defPPr>
                          <a:defRPr lang="ko-KR"/>
                        </a:defPPr>
                        <a:lvl1pPr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500063" indent="-42863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1001713" indent="-87313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501775" indent="-130175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2003425" indent="-174625" algn="l" defTabSz="1001713" rtl="0" fontAlgn="base" latinLnBrk="1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kumimoji="1" sz="20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ko-KR" altLang="en-US" sz="160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grpSp>
                    <p:nvGrpSpPr>
                      <p:cNvPr id="34" name="그룹 108">
                        <a:extLst>
                          <a:ext uri="{FF2B5EF4-FFF2-40B4-BE49-F238E27FC236}">
                            <a16:creationId xmlns:a16="http://schemas.microsoft.com/office/drawing/2014/main" id="{AB11AFAE-5591-4C7B-BCC7-BED33524288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-206101">
                        <a:off x="1652259" y="3507401"/>
                        <a:ext cx="1094780" cy="1324105"/>
                        <a:chOff x="7888015" y="2806182"/>
                        <a:chExt cx="1261350" cy="1525573"/>
                      </a:xfrm>
                    </p:grpSpPr>
                    <p:sp>
                      <p:nvSpPr>
                        <p:cNvPr id="44" name="반짝 327">
                          <a:extLst>
                            <a:ext uri="{FF2B5EF4-FFF2-40B4-BE49-F238E27FC236}">
                              <a16:creationId xmlns:a16="http://schemas.microsoft.com/office/drawing/2014/main" id="{C31B8F27-5D00-497F-9DC7-CE23B23BA2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8260139">
                          <a:off x="8227117" y="3375575"/>
                          <a:ext cx="583146" cy="1261350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ysClr val="window" lastClr="FFFFFF"/>
                            </a:gs>
                            <a:gs pos="63000">
                              <a:srgbClr val="000000">
                                <a:alpha val="0"/>
                              </a:srgb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45" name="그룹 119">
                          <a:extLst>
                            <a:ext uri="{FF2B5EF4-FFF2-40B4-BE49-F238E27FC236}">
                              <a16:creationId xmlns:a16="http://schemas.microsoft.com/office/drawing/2014/main" id="{512169E5-05B5-4B22-B415-4BF875D1253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 rot="-6638730">
                          <a:off x="7522802" y="3216320"/>
                          <a:ext cx="1525573" cy="705298"/>
                          <a:chOff x="1059199" y="2405350"/>
                          <a:chExt cx="1480274" cy="684361"/>
                        </a:xfrm>
                      </p:grpSpPr>
                      <p:sp>
                        <p:nvSpPr>
                          <p:cNvPr id="46" name="타원 45">
                            <a:extLst>
                              <a:ext uri="{FF2B5EF4-FFF2-40B4-BE49-F238E27FC236}">
                                <a16:creationId xmlns:a16="http://schemas.microsoft.com/office/drawing/2014/main" id="{05A1B706-A26F-428D-A925-DFBAA83FD69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 rot="17863864">
                            <a:off x="1880289" y="2356371"/>
                            <a:ext cx="87631" cy="221915"/>
                          </a:xfrm>
                          <a:prstGeom prst="ellipse">
                            <a:avLst/>
                          </a:prstGeom>
                          <a:gradFill flip="none" rotWithShape="1">
                            <a:gsLst>
                              <a:gs pos="15000">
                                <a:sysClr val="window" lastClr="FFFFFF"/>
                              </a:gs>
                              <a:gs pos="100000">
                                <a:sysClr val="window" lastClr="FFFFFF">
                                  <a:alpha val="0"/>
                                </a:sysClr>
                              </a:gs>
                            </a:gsLst>
                            <a:path path="shape">
                              <a:fillToRect l="50000" t="50000" r="50000" b="50000"/>
                            </a:path>
                            <a:tileRect/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>
                            <a:defPPr>
                              <a:defRPr lang="ko-KR"/>
                            </a:defPPr>
                            <a:lvl1pPr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500063" indent="-42863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1001713" indent="-87313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501775" indent="-130175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2003425" indent="-174625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>
                              <a:defRPr/>
                            </a:pPr>
                            <a:endParaRPr lang="ko-KR" altLang="en-US" sz="160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" name="반짝 327">
                            <a:extLst>
                              <a:ext uri="{FF2B5EF4-FFF2-40B4-BE49-F238E27FC236}">
                                <a16:creationId xmlns:a16="http://schemas.microsoft.com/office/drawing/2014/main" id="{A7F52678-3C3E-417B-97F8-4A88227F92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6731452">
                            <a:off x="1457155" y="2007394"/>
                            <a:ext cx="684361" cy="1480274"/>
                          </a:xfrm>
                          <a:prstGeom prst="moon">
                            <a:avLst>
                              <a:gd name="adj" fmla="val 14214"/>
                            </a:avLst>
                          </a:prstGeom>
                          <a:gradFill>
                            <a:gsLst>
                              <a:gs pos="23000">
                                <a:sysClr val="window" lastClr="FFFFFF"/>
                              </a:gs>
                              <a:gs pos="63000">
                                <a:srgbClr val="000000">
                                  <a:alpha val="0"/>
                                </a:srgbClr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n w="25400" cap="flat" cmpd="sng" algn="ctr">
                            <a:noFill/>
                            <a:prstDash val="solid"/>
                          </a:ln>
                          <a:effectLst/>
                        </p:spPr>
                        <p:txBody>
                          <a:bodyPr anchor="ctr"/>
                          <a:lstStyle>
                            <a:defPPr>
                              <a:defRPr lang="ko-KR"/>
                            </a:defPPr>
                            <a:lvl1pPr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500063" indent="-42863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1001713" indent="-87313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501775" indent="-130175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2003425" indent="-174625" algn="l" defTabSz="1001713" rtl="0" fontAlgn="base" latinLnBrk="1">
                              <a:spcBef>
                                <a:spcPct val="0"/>
                              </a:spcBef>
                              <a:spcAft>
                                <a:spcPct val="0"/>
                              </a:spcAft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1" hangingPunct="1">
                              <a:defRPr kumimoji="1" sz="20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>
                              <a:defRPr/>
                            </a:pPr>
                            <a:endParaRPr lang="ko-KR" altLang="en-US" sz="1600">
                              <a:solidFill>
                                <a:srgbClr val="FFFFFF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5" name="그룹 109">
                        <a:extLst>
                          <a:ext uri="{FF2B5EF4-FFF2-40B4-BE49-F238E27FC236}">
                            <a16:creationId xmlns:a16="http://schemas.microsoft.com/office/drawing/2014/main" id="{98E6EA04-5826-4A28-B2A6-C5374075F4E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400080">
                        <a:off x="2253666" y="3296487"/>
                        <a:ext cx="1304874" cy="861326"/>
                        <a:chOff x="1534559" y="2590300"/>
                        <a:chExt cx="1503412" cy="992381"/>
                      </a:xfrm>
                    </p:grpSpPr>
                    <p:sp>
                      <p:nvSpPr>
                        <p:cNvPr id="39" name="자유형 183">
                          <a:extLst>
                            <a:ext uri="{FF2B5EF4-FFF2-40B4-BE49-F238E27FC236}">
                              <a16:creationId xmlns:a16="http://schemas.microsoft.com/office/drawing/2014/main" id="{8D390A7D-2413-44F3-8439-4909C2F00B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7440" y="2619462"/>
                          <a:ext cx="1267280" cy="963219"/>
                        </a:xfrm>
                        <a:custGeom>
                          <a:avLst/>
                          <a:gdLst>
                            <a:gd name="connsiteX0" fmla="*/ 0 w 1524000"/>
                            <a:gd name="connsiteY0" fmla="*/ 609600 h 965200"/>
                            <a:gd name="connsiteX1" fmla="*/ 1524000 w 1524000"/>
                            <a:gd name="connsiteY1" fmla="*/ 965200 h 965200"/>
                            <a:gd name="connsiteX2" fmla="*/ 1032933 w 1524000"/>
                            <a:gd name="connsiteY2" fmla="*/ 0 h 965200"/>
                            <a:gd name="connsiteX3" fmla="*/ 0 w 1524000"/>
                            <a:gd name="connsiteY3" fmla="*/ 609600 h 965200"/>
                            <a:gd name="connsiteX0" fmla="*/ 0 w 1524000"/>
                            <a:gd name="connsiteY0" fmla="*/ 619956 h 975556"/>
                            <a:gd name="connsiteX1" fmla="*/ 1524000 w 1524000"/>
                            <a:gd name="connsiteY1" fmla="*/ 975556 h 975556"/>
                            <a:gd name="connsiteX2" fmla="*/ 1032933 w 1524000"/>
                            <a:gd name="connsiteY2" fmla="*/ 10356 h 975556"/>
                            <a:gd name="connsiteX3" fmla="*/ 0 w 1524000"/>
                            <a:gd name="connsiteY3" fmla="*/ 619956 h 975556"/>
                            <a:gd name="connsiteX0" fmla="*/ 0 w 1524000"/>
                            <a:gd name="connsiteY0" fmla="*/ 619956 h 975556"/>
                            <a:gd name="connsiteX1" fmla="*/ 1524000 w 1524000"/>
                            <a:gd name="connsiteY1" fmla="*/ 975556 h 975556"/>
                            <a:gd name="connsiteX2" fmla="*/ 1032933 w 1524000"/>
                            <a:gd name="connsiteY2" fmla="*/ 10356 h 975556"/>
                            <a:gd name="connsiteX3" fmla="*/ 0 w 1524000"/>
                            <a:gd name="connsiteY3" fmla="*/ 619956 h 975556"/>
                            <a:gd name="connsiteX0" fmla="*/ 0 w 1524000"/>
                            <a:gd name="connsiteY0" fmla="*/ 619956 h 975556"/>
                            <a:gd name="connsiteX1" fmla="*/ 1524000 w 1524000"/>
                            <a:gd name="connsiteY1" fmla="*/ 975556 h 975556"/>
                            <a:gd name="connsiteX2" fmla="*/ 1032933 w 1524000"/>
                            <a:gd name="connsiteY2" fmla="*/ 10356 h 975556"/>
                            <a:gd name="connsiteX3" fmla="*/ 0 w 1524000"/>
                            <a:gd name="connsiteY3" fmla="*/ 619956 h 975556"/>
                            <a:gd name="connsiteX0" fmla="*/ 0 w 1611615"/>
                            <a:gd name="connsiteY0" fmla="*/ 619956 h 975556"/>
                            <a:gd name="connsiteX1" fmla="*/ 1524000 w 1611615"/>
                            <a:gd name="connsiteY1" fmla="*/ 975556 h 975556"/>
                            <a:gd name="connsiteX2" fmla="*/ 1032933 w 1611615"/>
                            <a:gd name="connsiteY2" fmla="*/ 10356 h 975556"/>
                            <a:gd name="connsiteX3" fmla="*/ 0 w 1611615"/>
                            <a:gd name="connsiteY3" fmla="*/ 619956 h 975556"/>
                            <a:gd name="connsiteX0" fmla="*/ 0 w 1611615"/>
                            <a:gd name="connsiteY0" fmla="*/ 619956 h 975556"/>
                            <a:gd name="connsiteX1" fmla="*/ 1524000 w 1611615"/>
                            <a:gd name="connsiteY1" fmla="*/ 975556 h 975556"/>
                            <a:gd name="connsiteX2" fmla="*/ 1032933 w 1611615"/>
                            <a:gd name="connsiteY2" fmla="*/ 10356 h 975556"/>
                            <a:gd name="connsiteX3" fmla="*/ 0 w 1611615"/>
                            <a:gd name="connsiteY3" fmla="*/ 619956 h 975556"/>
                            <a:gd name="connsiteX0" fmla="*/ 0 w 1611615"/>
                            <a:gd name="connsiteY0" fmla="*/ 586420 h 942020"/>
                            <a:gd name="connsiteX1" fmla="*/ 1524000 w 1611615"/>
                            <a:gd name="connsiteY1" fmla="*/ 942020 h 942020"/>
                            <a:gd name="connsiteX2" fmla="*/ 972769 w 1611615"/>
                            <a:gd name="connsiteY2" fmla="*/ 10356 h 942020"/>
                            <a:gd name="connsiteX3" fmla="*/ 0 w 1611615"/>
                            <a:gd name="connsiteY3" fmla="*/ 586420 h 942020"/>
                            <a:gd name="connsiteX0" fmla="*/ 0 w 1611615"/>
                            <a:gd name="connsiteY0" fmla="*/ 586420 h 942020"/>
                            <a:gd name="connsiteX1" fmla="*/ 1524000 w 1611615"/>
                            <a:gd name="connsiteY1" fmla="*/ 942020 h 942020"/>
                            <a:gd name="connsiteX2" fmla="*/ 972769 w 1611615"/>
                            <a:gd name="connsiteY2" fmla="*/ 10356 h 942020"/>
                            <a:gd name="connsiteX3" fmla="*/ 0 w 1611615"/>
                            <a:gd name="connsiteY3" fmla="*/ 586420 h 942020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88536 h 1044136"/>
                            <a:gd name="connsiteX1" fmla="*/ 1524000 w 1611615"/>
                            <a:gd name="connsiteY1" fmla="*/ 1044136 h 1044136"/>
                            <a:gd name="connsiteX2" fmla="*/ 972769 w 1611615"/>
                            <a:gd name="connsiteY2" fmla="*/ 112472 h 1044136"/>
                            <a:gd name="connsiteX3" fmla="*/ 0 w 1611615"/>
                            <a:gd name="connsiteY3" fmla="*/ 688536 h 1044136"/>
                            <a:gd name="connsiteX0" fmla="*/ 0 w 1611615"/>
                            <a:gd name="connsiteY0" fmla="*/ 696610 h 1052210"/>
                            <a:gd name="connsiteX1" fmla="*/ 1524000 w 1611615"/>
                            <a:gd name="connsiteY1" fmla="*/ 1052210 h 1052210"/>
                            <a:gd name="connsiteX2" fmla="*/ 972769 w 1611615"/>
                            <a:gd name="connsiteY2" fmla="*/ 120546 h 1052210"/>
                            <a:gd name="connsiteX3" fmla="*/ 0 w 1611615"/>
                            <a:gd name="connsiteY3" fmla="*/ 696610 h 1052210"/>
                            <a:gd name="connsiteX0" fmla="*/ 0 w 1611615"/>
                            <a:gd name="connsiteY0" fmla="*/ 696610 h 1052210"/>
                            <a:gd name="connsiteX1" fmla="*/ 1524000 w 1611615"/>
                            <a:gd name="connsiteY1" fmla="*/ 1052210 h 1052210"/>
                            <a:gd name="connsiteX2" fmla="*/ 972769 w 1611615"/>
                            <a:gd name="connsiteY2" fmla="*/ 120546 h 1052210"/>
                            <a:gd name="connsiteX3" fmla="*/ 0 w 1611615"/>
                            <a:gd name="connsiteY3" fmla="*/ 696610 h 1052210"/>
                            <a:gd name="connsiteX0" fmla="*/ 0 w 1611615"/>
                            <a:gd name="connsiteY0" fmla="*/ 696610 h 1052210"/>
                            <a:gd name="connsiteX1" fmla="*/ 1524000 w 1611615"/>
                            <a:gd name="connsiteY1" fmla="*/ 1052210 h 1052210"/>
                            <a:gd name="connsiteX2" fmla="*/ 972769 w 1611615"/>
                            <a:gd name="connsiteY2" fmla="*/ 120546 h 1052210"/>
                            <a:gd name="connsiteX3" fmla="*/ 0 w 1611615"/>
                            <a:gd name="connsiteY3" fmla="*/ 696610 h 10522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611615" h="1052210">
                              <a:moveTo>
                                <a:pt x="0" y="696610"/>
                              </a:moveTo>
                              <a:cubicBezTo>
                                <a:pt x="445250" y="387773"/>
                                <a:pt x="1018662" y="355889"/>
                                <a:pt x="1524000" y="1052210"/>
                              </a:cubicBezTo>
                              <a:cubicBezTo>
                                <a:pt x="1611615" y="486637"/>
                                <a:pt x="1282102" y="196963"/>
                                <a:pt x="972769" y="120546"/>
                              </a:cubicBezTo>
                              <a:cubicBezTo>
                                <a:pt x="365060" y="0"/>
                                <a:pt x="87450" y="448382"/>
                                <a:pt x="0" y="69661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ysClr val="window" lastClr="FFFFFF">
                                <a:alpha val="0"/>
                              </a:sysClr>
                            </a:gs>
                            <a:gs pos="0">
                              <a:sysClr val="window" lastClr="FFFFFF">
                                <a:lumMod val="95000"/>
                                <a:alpha val="51000"/>
                              </a:sysClr>
                            </a:gs>
                          </a:gsLst>
                          <a:lin ang="5400000" scaled="1"/>
                          <a:tileRect/>
                        </a:gradFill>
                        <a:ln w="19050" cap="flat" cmpd="sng" algn="ctr">
                          <a:noFill/>
                          <a:prstDash val="solid"/>
                          <a:headEnd type="oval"/>
                          <a:tailEnd type="oval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0" name="자유형 184">
                          <a:extLst>
                            <a:ext uri="{FF2B5EF4-FFF2-40B4-BE49-F238E27FC236}">
                              <a16:creationId xmlns:a16="http://schemas.microsoft.com/office/drawing/2014/main" id="{015C4E98-2EAB-4C53-8B83-EA5B4298A9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875" y="2590300"/>
                          <a:ext cx="1140504" cy="831975"/>
                        </a:xfrm>
                        <a:custGeom>
                          <a:avLst/>
                          <a:gdLst>
                            <a:gd name="connsiteX0" fmla="*/ 0 w 1433512"/>
                            <a:gd name="connsiteY0" fmla="*/ 145256 h 669131"/>
                            <a:gd name="connsiteX1" fmla="*/ 33337 w 1433512"/>
                            <a:gd name="connsiteY1" fmla="*/ 250031 h 669131"/>
                            <a:gd name="connsiteX2" fmla="*/ 230981 w 1433512"/>
                            <a:gd name="connsiteY2" fmla="*/ 290513 h 669131"/>
                            <a:gd name="connsiteX3" fmla="*/ 1131093 w 1433512"/>
                            <a:gd name="connsiteY3" fmla="*/ 471488 h 669131"/>
                            <a:gd name="connsiteX4" fmla="*/ 1340643 w 1433512"/>
                            <a:gd name="connsiteY4" fmla="*/ 669131 h 669131"/>
                            <a:gd name="connsiteX5" fmla="*/ 1433512 w 1433512"/>
                            <a:gd name="connsiteY5" fmla="*/ 538163 h 669131"/>
                            <a:gd name="connsiteX6" fmla="*/ 1312068 w 1433512"/>
                            <a:gd name="connsiteY6" fmla="*/ 250031 h 669131"/>
                            <a:gd name="connsiteX7" fmla="*/ 104775 w 1433512"/>
                            <a:gd name="connsiteY7" fmla="*/ 0 h 669131"/>
                            <a:gd name="connsiteX8" fmla="*/ 0 w 1433512"/>
                            <a:gd name="connsiteY8" fmla="*/ 145256 h 669131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31192 w 1467160"/>
                            <a:gd name="connsiteY0" fmla="*/ 369478 h 897868"/>
                            <a:gd name="connsiteX1" fmla="*/ 64529 w 1467160"/>
                            <a:gd name="connsiteY1" fmla="*/ 474253 h 897868"/>
                            <a:gd name="connsiteX2" fmla="*/ 262173 w 1467160"/>
                            <a:gd name="connsiteY2" fmla="*/ 514735 h 897868"/>
                            <a:gd name="connsiteX3" fmla="*/ 1162285 w 1467160"/>
                            <a:gd name="connsiteY3" fmla="*/ 695710 h 897868"/>
                            <a:gd name="connsiteX4" fmla="*/ 1371835 w 1467160"/>
                            <a:gd name="connsiteY4" fmla="*/ 893353 h 897868"/>
                            <a:gd name="connsiteX5" fmla="*/ 1464704 w 1467160"/>
                            <a:gd name="connsiteY5" fmla="*/ 762385 h 897868"/>
                            <a:gd name="connsiteX6" fmla="*/ 1343260 w 1467160"/>
                            <a:gd name="connsiteY6" fmla="*/ 474253 h 897868"/>
                            <a:gd name="connsiteX7" fmla="*/ 135967 w 1467160"/>
                            <a:gd name="connsiteY7" fmla="*/ 224222 h 897868"/>
                            <a:gd name="connsiteX8" fmla="*/ 31192 w 1467160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58975"/>
                            <a:gd name="connsiteY0" fmla="*/ 433400 h 961790"/>
                            <a:gd name="connsiteX1" fmla="*/ 47067 w 1458975"/>
                            <a:gd name="connsiteY1" fmla="*/ 538175 h 961790"/>
                            <a:gd name="connsiteX2" fmla="*/ 244711 w 1458975"/>
                            <a:gd name="connsiteY2" fmla="*/ 578657 h 961790"/>
                            <a:gd name="connsiteX3" fmla="*/ 1144823 w 1458975"/>
                            <a:gd name="connsiteY3" fmla="*/ 759632 h 961790"/>
                            <a:gd name="connsiteX4" fmla="*/ 1354373 w 1458975"/>
                            <a:gd name="connsiteY4" fmla="*/ 957275 h 961790"/>
                            <a:gd name="connsiteX5" fmla="*/ 1447242 w 1458975"/>
                            <a:gd name="connsiteY5" fmla="*/ 826307 h 961790"/>
                            <a:gd name="connsiteX6" fmla="*/ 1325798 w 1458975"/>
                            <a:gd name="connsiteY6" fmla="*/ 538175 h 961790"/>
                            <a:gd name="connsiteX7" fmla="*/ 118505 w 1458975"/>
                            <a:gd name="connsiteY7" fmla="*/ 288144 h 961790"/>
                            <a:gd name="connsiteX8" fmla="*/ 13730 w 1458975"/>
                            <a:gd name="connsiteY8" fmla="*/ 433400 h 961790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11239"/>
                            <a:gd name="connsiteX1" fmla="*/ 47067 w 1458975"/>
                            <a:gd name="connsiteY1" fmla="*/ 477119 h 911239"/>
                            <a:gd name="connsiteX2" fmla="*/ 244711 w 1458975"/>
                            <a:gd name="connsiteY2" fmla="*/ 517601 h 911239"/>
                            <a:gd name="connsiteX3" fmla="*/ 1144823 w 1458975"/>
                            <a:gd name="connsiteY3" fmla="*/ 698576 h 911239"/>
                            <a:gd name="connsiteX4" fmla="*/ 1354373 w 1458975"/>
                            <a:gd name="connsiteY4" fmla="*/ 896219 h 911239"/>
                            <a:gd name="connsiteX5" fmla="*/ 1447242 w 1458975"/>
                            <a:gd name="connsiteY5" fmla="*/ 765251 h 911239"/>
                            <a:gd name="connsiteX6" fmla="*/ 1377863 w 1458975"/>
                            <a:gd name="connsiteY6" fmla="*/ 538175 h 911239"/>
                            <a:gd name="connsiteX7" fmla="*/ 118505 w 1458975"/>
                            <a:gd name="connsiteY7" fmla="*/ 227088 h 911239"/>
                            <a:gd name="connsiteX8" fmla="*/ 13730 w 1458975"/>
                            <a:gd name="connsiteY8" fmla="*/ 372344 h 911239"/>
                            <a:gd name="connsiteX0" fmla="*/ 13730 w 1458975"/>
                            <a:gd name="connsiteY0" fmla="*/ 372344 h 918767"/>
                            <a:gd name="connsiteX1" fmla="*/ 47067 w 1458975"/>
                            <a:gd name="connsiteY1" fmla="*/ 477119 h 918767"/>
                            <a:gd name="connsiteX2" fmla="*/ 244711 w 1458975"/>
                            <a:gd name="connsiteY2" fmla="*/ 517601 h 918767"/>
                            <a:gd name="connsiteX3" fmla="*/ 1144823 w 1458975"/>
                            <a:gd name="connsiteY3" fmla="*/ 698576 h 918767"/>
                            <a:gd name="connsiteX4" fmla="*/ 1354373 w 1458975"/>
                            <a:gd name="connsiteY4" fmla="*/ 896219 h 918767"/>
                            <a:gd name="connsiteX5" fmla="*/ 1447242 w 1458975"/>
                            <a:gd name="connsiteY5" fmla="*/ 765251 h 918767"/>
                            <a:gd name="connsiteX6" fmla="*/ 1377863 w 1458975"/>
                            <a:gd name="connsiteY6" fmla="*/ 538175 h 918767"/>
                            <a:gd name="connsiteX7" fmla="*/ 118505 w 1458975"/>
                            <a:gd name="connsiteY7" fmla="*/ 227088 h 918767"/>
                            <a:gd name="connsiteX8" fmla="*/ 13730 w 1458975"/>
                            <a:gd name="connsiteY8" fmla="*/ 372344 h 918767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21618 w 1466863"/>
                            <a:gd name="connsiteY0" fmla="*/ 372344 h 897435"/>
                            <a:gd name="connsiteX1" fmla="*/ 54955 w 1466863"/>
                            <a:gd name="connsiteY1" fmla="*/ 477119 h 897435"/>
                            <a:gd name="connsiteX2" fmla="*/ 252599 w 1466863"/>
                            <a:gd name="connsiteY2" fmla="*/ 517601 h 897435"/>
                            <a:gd name="connsiteX3" fmla="*/ 1152711 w 1466863"/>
                            <a:gd name="connsiteY3" fmla="*/ 698576 h 897435"/>
                            <a:gd name="connsiteX4" fmla="*/ 1362261 w 1466863"/>
                            <a:gd name="connsiteY4" fmla="*/ 896219 h 897435"/>
                            <a:gd name="connsiteX5" fmla="*/ 1455130 w 1466863"/>
                            <a:gd name="connsiteY5" fmla="*/ 765251 h 897435"/>
                            <a:gd name="connsiteX6" fmla="*/ 1385751 w 1466863"/>
                            <a:gd name="connsiteY6" fmla="*/ 538175 h 897435"/>
                            <a:gd name="connsiteX7" fmla="*/ 126393 w 1466863"/>
                            <a:gd name="connsiteY7" fmla="*/ 227088 h 897435"/>
                            <a:gd name="connsiteX8" fmla="*/ 21618 w 1466863"/>
                            <a:gd name="connsiteY8" fmla="*/ 372344 h 897435"/>
                            <a:gd name="connsiteX0" fmla="*/ 22362 w 1467607"/>
                            <a:gd name="connsiteY0" fmla="*/ 372344 h 897435"/>
                            <a:gd name="connsiteX1" fmla="*/ 55699 w 1467607"/>
                            <a:gd name="connsiteY1" fmla="*/ 477119 h 897435"/>
                            <a:gd name="connsiteX2" fmla="*/ 253343 w 1467607"/>
                            <a:gd name="connsiteY2" fmla="*/ 517601 h 897435"/>
                            <a:gd name="connsiteX3" fmla="*/ 1153455 w 1467607"/>
                            <a:gd name="connsiteY3" fmla="*/ 698576 h 897435"/>
                            <a:gd name="connsiteX4" fmla="*/ 1363005 w 1467607"/>
                            <a:gd name="connsiteY4" fmla="*/ 896219 h 897435"/>
                            <a:gd name="connsiteX5" fmla="*/ 1455874 w 1467607"/>
                            <a:gd name="connsiteY5" fmla="*/ 765251 h 897435"/>
                            <a:gd name="connsiteX6" fmla="*/ 1386495 w 1467607"/>
                            <a:gd name="connsiteY6" fmla="*/ 538175 h 897435"/>
                            <a:gd name="connsiteX7" fmla="*/ 127137 w 1467607"/>
                            <a:gd name="connsiteY7" fmla="*/ 227088 h 897435"/>
                            <a:gd name="connsiteX8" fmla="*/ 22362 w 1467607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3 h 897434"/>
                            <a:gd name="connsiteX1" fmla="*/ 34726 w 1444539"/>
                            <a:gd name="connsiteY1" fmla="*/ 477118 h 897434"/>
                            <a:gd name="connsiteX2" fmla="*/ 232370 w 1444539"/>
                            <a:gd name="connsiteY2" fmla="*/ 517600 h 897434"/>
                            <a:gd name="connsiteX3" fmla="*/ 1132482 w 1444539"/>
                            <a:gd name="connsiteY3" fmla="*/ 698575 h 897434"/>
                            <a:gd name="connsiteX4" fmla="*/ 1342032 w 1444539"/>
                            <a:gd name="connsiteY4" fmla="*/ 896218 h 897434"/>
                            <a:gd name="connsiteX5" fmla="*/ 1434901 w 1444539"/>
                            <a:gd name="connsiteY5" fmla="*/ 765250 h 897434"/>
                            <a:gd name="connsiteX6" fmla="*/ 1365522 w 1444539"/>
                            <a:gd name="connsiteY6" fmla="*/ 538175 h 897434"/>
                            <a:gd name="connsiteX7" fmla="*/ 106164 w 1444539"/>
                            <a:gd name="connsiteY7" fmla="*/ 227087 h 897434"/>
                            <a:gd name="connsiteX8" fmla="*/ 1389 w 1444539"/>
                            <a:gd name="connsiteY8" fmla="*/ 372343 h 897434"/>
                            <a:gd name="connsiteX0" fmla="*/ 1389 w 1444539"/>
                            <a:gd name="connsiteY0" fmla="*/ 386258 h 911349"/>
                            <a:gd name="connsiteX1" fmla="*/ 34726 w 1444539"/>
                            <a:gd name="connsiteY1" fmla="*/ 491033 h 911349"/>
                            <a:gd name="connsiteX2" fmla="*/ 232370 w 1444539"/>
                            <a:gd name="connsiteY2" fmla="*/ 531515 h 911349"/>
                            <a:gd name="connsiteX3" fmla="*/ 1132482 w 1444539"/>
                            <a:gd name="connsiteY3" fmla="*/ 712490 h 911349"/>
                            <a:gd name="connsiteX4" fmla="*/ 1342032 w 1444539"/>
                            <a:gd name="connsiteY4" fmla="*/ 910133 h 911349"/>
                            <a:gd name="connsiteX5" fmla="*/ 1434901 w 1444539"/>
                            <a:gd name="connsiteY5" fmla="*/ 779165 h 911349"/>
                            <a:gd name="connsiteX6" fmla="*/ 1365522 w 1444539"/>
                            <a:gd name="connsiteY6" fmla="*/ 552090 h 911349"/>
                            <a:gd name="connsiteX7" fmla="*/ 106164 w 1444539"/>
                            <a:gd name="connsiteY7" fmla="*/ 241002 h 911349"/>
                            <a:gd name="connsiteX8" fmla="*/ 1389 w 1444539"/>
                            <a:gd name="connsiteY8" fmla="*/ 386258 h 911349"/>
                            <a:gd name="connsiteX0" fmla="*/ 1389 w 1444539"/>
                            <a:gd name="connsiteY0" fmla="*/ 531142 h 1056233"/>
                            <a:gd name="connsiteX1" fmla="*/ 34726 w 1444539"/>
                            <a:gd name="connsiteY1" fmla="*/ 635917 h 1056233"/>
                            <a:gd name="connsiteX2" fmla="*/ 232370 w 1444539"/>
                            <a:gd name="connsiteY2" fmla="*/ 676399 h 1056233"/>
                            <a:gd name="connsiteX3" fmla="*/ 1132482 w 1444539"/>
                            <a:gd name="connsiteY3" fmla="*/ 857374 h 1056233"/>
                            <a:gd name="connsiteX4" fmla="*/ 1342032 w 1444539"/>
                            <a:gd name="connsiteY4" fmla="*/ 1055017 h 1056233"/>
                            <a:gd name="connsiteX5" fmla="*/ 1434901 w 1444539"/>
                            <a:gd name="connsiteY5" fmla="*/ 924049 h 1056233"/>
                            <a:gd name="connsiteX6" fmla="*/ 1365522 w 1444539"/>
                            <a:gd name="connsiteY6" fmla="*/ 696974 h 1056233"/>
                            <a:gd name="connsiteX7" fmla="*/ 106164 w 1444539"/>
                            <a:gd name="connsiteY7" fmla="*/ 385886 h 1056233"/>
                            <a:gd name="connsiteX8" fmla="*/ 1389 w 1444539"/>
                            <a:gd name="connsiteY8" fmla="*/ 531142 h 1056233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221799 w 1562802"/>
                            <a:gd name="connsiteY0" fmla="*/ 385886 h 1063761"/>
                            <a:gd name="connsiteX1" fmla="*/ 150361 w 1562802"/>
                            <a:gd name="connsiteY1" fmla="*/ 635917 h 1063761"/>
                            <a:gd name="connsiteX2" fmla="*/ 348005 w 1562802"/>
                            <a:gd name="connsiteY2" fmla="*/ 676399 h 1063761"/>
                            <a:gd name="connsiteX3" fmla="*/ 1248117 w 1562802"/>
                            <a:gd name="connsiteY3" fmla="*/ 857374 h 1063761"/>
                            <a:gd name="connsiteX4" fmla="*/ 1457667 w 1562802"/>
                            <a:gd name="connsiteY4" fmla="*/ 1055017 h 1063761"/>
                            <a:gd name="connsiteX5" fmla="*/ 1553164 w 1562802"/>
                            <a:gd name="connsiteY5" fmla="*/ 912998 h 1063761"/>
                            <a:gd name="connsiteX6" fmla="*/ 1481157 w 1562802"/>
                            <a:gd name="connsiteY6" fmla="*/ 696974 h 1063761"/>
                            <a:gd name="connsiteX7" fmla="*/ 221799 w 1562802"/>
                            <a:gd name="connsiteY7" fmla="*/ 385886 h 1063761"/>
                            <a:gd name="connsiteX0" fmla="*/ 135962 w 1476965"/>
                            <a:gd name="connsiteY0" fmla="*/ 385886 h 1063761"/>
                            <a:gd name="connsiteX1" fmla="*/ 64524 w 1476965"/>
                            <a:gd name="connsiteY1" fmla="*/ 635917 h 1063761"/>
                            <a:gd name="connsiteX2" fmla="*/ 262168 w 1476965"/>
                            <a:gd name="connsiteY2" fmla="*/ 676399 h 1063761"/>
                            <a:gd name="connsiteX3" fmla="*/ 1162280 w 1476965"/>
                            <a:gd name="connsiteY3" fmla="*/ 857374 h 1063761"/>
                            <a:gd name="connsiteX4" fmla="*/ 1371830 w 1476965"/>
                            <a:gd name="connsiteY4" fmla="*/ 1055017 h 1063761"/>
                            <a:gd name="connsiteX5" fmla="*/ 1467327 w 1476965"/>
                            <a:gd name="connsiteY5" fmla="*/ 912998 h 1063761"/>
                            <a:gd name="connsiteX6" fmla="*/ 1395320 w 1476965"/>
                            <a:gd name="connsiteY6" fmla="*/ 696974 h 1063761"/>
                            <a:gd name="connsiteX7" fmla="*/ 135962 w 1476965"/>
                            <a:gd name="connsiteY7" fmla="*/ 385886 h 1063761"/>
                            <a:gd name="connsiteX0" fmla="*/ 119752 w 1460755"/>
                            <a:gd name="connsiteY0" fmla="*/ 385886 h 1063761"/>
                            <a:gd name="connsiteX1" fmla="*/ 48314 w 1460755"/>
                            <a:gd name="connsiteY1" fmla="*/ 635917 h 1063761"/>
                            <a:gd name="connsiteX2" fmla="*/ 245958 w 1460755"/>
                            <a:gd name="connsiteY2" fmla="*/ 676399 h 1063761"/>
                            <a:gd name="connsiteX3" fmla="*/ 1146070 w 1460755"/>
                            <a:gd name="connsiteY3" fmla="*/ 857374 h 1063761"/>
                            <a:gd name="connsiteX4" fmla="*/ 1355620 w 1460755"/>
                            <a:gd name="connsiteY4" fmla="*/ 1055017 h 1063761"/>
                            <a:gd name="connsiteX5" fmla="*/ 1451117 w 1460755"/>
                            <a:gd name="connsiteY5" fmla="*/ 912998 h 1063761"/>
                            <a:gd name="connsiteX6" fmla="*/ 1379110 w 1460755"/>
                            <a:gd name="connsiteY6" fmla="*/ 696974 h 1063761"/>
                            <a:gd name="connsiteX7" fmla="*/ 119752 w 1460755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5946 w 1466949"/>
                            <a:gd name="connsiteY0" fmla="*/ 385886 h 1063761"/>
                            <a:gd name="connsiteX1" fmla="*/ 54508 w 1466949"/>
                            <a:gd name="connsiteY1" fmla="*/ 635917 h 1063761"/>
                            <a:gd name="connsiteX2" fmla="*/ 252152 w 1466949"/>
                            <a:gd name="connsiteY2" fmla="*/ 676399 h 1063761"/>
                            <a:gd name="connsiteX3" fmla="*/ 1152264 w 1466949"/>
                            <a:gd name="connsiteY3" fmla="*/ 857374 h 1063761"/>
                            <a:gd name="connsiteX4" fmla="*/ 1361814 w 1466949"/>
                            <a:gd name="connsiteY4" fmla="*/ 1055017 h 1063761"/>
                            <a:gd name="connsiteX5" fmla="*/ 1457311 w 1466949"/>
                            <a:gd name="connsiteY5" fmla="*/ 912998 h 1063761"/>
                            <a:gd name="connsiteX6" fmla="*/ 1385304 w 1466949"/>
                            <a:gd name="connsiteY6" fmla="*/ 696974 h 1063761"/>
                            <a:gd name="connsiteX7" fmla="*/ 125946 w 1466949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9991 h 1067866"/>
                            <a:gd name="connsiteX1" fmla="*/ 51439 w 1463880"/>
                            <a:gd name="connsiteY1" fmla="*/ 640022 h 1067866"/>
                            <a:gd name="connsiteX2" fmla="*/ 249083 w 1463880"/>
                            <a:gd name="connsiteY2" fmla="*/ 680504 h 1067866"/>
                            <a:gd name="connsiteX3" fmla="*/ 1149195 w 1463880"/>
                            <a:gd name="connsiteY3" fmla="*/ 861479 h 1067866"/>
                            <a:gd name="connsiteX4" fmla="*/ 1358745 w 1463880"/>
                            <a:gd name="connsiteY4" fmla="*/ 1059122 h 1067866"/>
                            <a:gd name="connsiteX5" fmla="*/ 1454242 w 1463880"/>
                            <a:gd name="connsiteY5" fmla="*/ 917103 h 1067866"/>
                            <a:gd name="connsiteX6" fmla="*/ 1382235 w 1463880"/>
                            <a:gd name="connsiteY6" fmla="*/ 701079 h 1067866"/>
                            <a:gd name="connsiteX7" fmla="*/ 122877 w 1463880"/>
                            <a:gd name="connsiteY7" fmla="*/ 389991 h 1067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63880" h="1067866">
                              <a:moveTo>
                                <a:pt x="122877" y="389991"/>
                              </a:moveTo>
                              <a:cubicBezTo>
                                <a:pt x="0" y="530392"/>
                                <a:pt x="21922" y="581682"/>
                                <a:pt x="51439" y="640022"/>
                              </a:cubicBezTo>
                              <a:cubicBezTo>
                                <a:pt x="80002" y="671326"/>
                                <a:pt x="151428" y="687771"/>
                                <a:pt x="249083" y="680504"/>
                              </a:cubicBezTo>
                              <a:cubicBezTo>
                                <a:pt x="557269" y="675581"/>
                                <a:pt x="877572" y="513023"/>
                                <a:pt x="1149195" y="861479"/>
                              </a:cubicBezTo>
                              <a:cubicBezTo>
                                <a:pt x="1259763" y="1067866"/>
                                <a:pt x="1321566" y="1035274"/>
                                <a:pt x="1358745" y="1059122"/>
                              </a:cubicBezTo>
                              <a:cubicBezTo>
                                <a:pt x="1439535" y="1057672"/>
                                <a:pt x="1463880" y="986866"/>
                                <a:pt x="1454242" y="917103"/>
                              </a:cubicBezTo>
                              <a:cubicBezTo>
                                <a:pt x="1449357" y="864877"/>
                                <a:pt x="1451008" y="805124"/>
                                <a:pt x="1382235" y="701079"/>
                              </a:cubicBezTo>
                              <a:cubicBezTo>
                                <a:pt x="969176" y="0"/>
                                <a:pt x="270391" y="255005"/>
                                <a:pt x="122877" y="389991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ysClr val="window" lastClr="FFFFFF">
                                <a:alpha val="52000"/>
                              </a:sysClr>
                            </a:gs>
                            <a:gs pos="0">
                              <a:sysClr val="window" lastClr="FFFFFF">
                                <a:lumMod val="95000"/>
                                <a:alpha val="51000"/>
                              </a:sysClr>
                            </a:gs>
                          </a:gsLst>
                          <a:lin ang="5400000" scaled="1"/>
                          <a:tileRect/>
                        </a:gradFill>
                        <a:ln w="19050" cap="flat" cmpd="sng" algn="ctr">
                          <a:noFill/>
                          <a:prstDash val="solid"/>
                          <a:headEnd type="oval"/>
                          <a:tailEnd type="oval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" name="자유형 185">
                          <a:extLst>
                            <a:ext uri="{FF2B5EF4-FFF2-40B4-BE49-F238E27FC236}">
                              <a16:creationId xmlns:a16="http://schemas.microsoft.com/office/drawing/2014/main" id="{C03B115F-268D-4A28-9A2B-784DE0635A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37478">
                          <a:off x="1709649" y="2699513"/>
                          <a:ext cx="517174" cy="377267"/>
                        </a:xfrm>
                        <a:custGeom>
                          <a:avLst/>
                          <a:gdLst>
                            <a:gd name="connsiteX0" fmla="*/ 0 w 1433512"/>
                            <a:gd name="connsiteY0" fmla="*/ 145256 h 669131"/>
                            <a:gd name="connsiteX1" fmla="*/ 33337 w 1433512"/>
                            <a:gd name="connsiteY1" fmla="*/ 250031 h 669131"/>
                            <a:gd name="connsiteX2" fmla="*/ 230981 w 1433512"/>
                            <a:gd name="connsiteY2" fmla="*/ 290513 h 669131"/>
                            <a:gd name="connsiteX3" fmla="*/ 1131093 w 1433512"/>
                            <a:gd name="connsiteY3" fmla="*/ 471488 h 669131"/>
                            <a:gd name="connsiteX4" fmla="*/ 1340643 w 1433512"/>
                            <a:gd name="connsiteY4" fmla="*/ 669131 h 669131"/>
                            <a:gd name="connsiteX5" fmla="*/ 1433512 w 1433512"/>
                            <a:gd name="connsiteY5" fmla="*/ 538163 h 669131"/>
                            <a:gd name="connsiteX6" fmla="*/ 1312068 w 1433512"/>
                            <a:gd name="connsiteY6" fmla="*/ 250031 h 669131"/>
                            <a:gd name="connsiteX7" fmla="*/ 104775 w 1433512"/>
                            <a:gd name="connsiteY7" fmla="*/ 0 h 669131"/>
                            <a:gd name="connsiteX8" fmla="*/ 0 w 1433512"/>
                            <a:gd name="connsiteY8" fmla="*/ 145256 h 669131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3512"/>
                            <a:gd name="connsiteY0" fmla="*/ 369478 h 893353"/>
                            <a:gd name="connsiteX1" fmla="*/ 33337 w 1433512"/>
                            <a:gd name="connsiteY1" fmla="*/ 474253 h 893353"/>
                            <a:gd name="connsiteX2" fmla="*/ 230981 w 1433512"/>
                            <a:gd name="connsiteY2" fmla="*/ 514735 h 893353"/>
                            <a:gd name="connsiteX3" fmla="*/ 1131093 w 1433512"/>
                            <a:gd name="connsiteY3" fmla="*/ 695710 h 893353"/>
                            <a:gd name="connsiteX4" fmla="*/ 1340643 w 1433512"/>
                            <a:gd name="connsiteY4" fmla="*/ 893353 h 893353"/>
                            <a:gd name="connsiteX5" fmla="*/ 1433512 w 1433512"/>
                            <a:gd name="connsiteY5" fmla="*/ 762385 h 893353"/>
                            <a:gd name="connsiteX6" fmla="*/ 1312068 w 1433512"/>
                            <a:gd name="connsiteY6" fmla="*/ 474253 h 893353"/>
                            <a:gd name="connsiteX7" fmla="*/ 104775 w 1433512"/>
                            <a:gd name="connsiteY7" fmla="*/ 224222 h 893353"/>
                            <a:gd name="connsiteX8" fmla="*/ 0 w 1433512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3353"/>
                            <a:gd name="connsiteX1" fmla="*/ 33337 w 1435968"/>
                            <a:gd name="connsiteY1" fmla="*/ 474253 h 893353"/>
                            <a:gd name="connsiteX2" fmla="*/ 230981 w 1435968"/>
                            <a:gd name="connsiteY2" fmla="*/ 514735 h 893353"/>
                            <a:gd name="connsiteX3" fmla="*/ 1131093 w 1435968"/>
                            <a:gd name="connsiteY3" fmla="*/ 695710 h 893353"/>
                            <a:gd name="connsiteX4" fmla="*/ 1340643 w 1435968"/>
                            <a:gd name="connsiteY4" fmla="*/ 893353 h 893353"/>
                            <a:gd name="connsiteX5" fmla="*/ 1433512 w 1435968"/>
                            <a:gd name="connsiteY5" fmla="*/ 762385 h 893353"/>
                            <a:gd name="connsiteX6" fmla="*/ 1312068 w 1435968"/>
                            <a:gd name="connsiteY6" fmla="*/ 474253 h 893353"/>
                            <a:gd name="connsiteX7" fmla="*/ 104775 w 1435968"/>
                            <a:gd name="connsiteY7" fmla="*/ 224222 h 893353"/>
                            <a:gd name="connsiteX8" fmla="*/ 0 w 1435968"/>
                            <a:gd name="connsiteY8" fmla="*/ 369478 h 893353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31192 w 1467160"/>
                            <a:gd name="connsiteY0" fmla="*/ 369478 h 897868"/>
                            <a:gd name="connsiteX1" fmla="*/ 64529 w 1467160"/>
                            <a:gd name="connsiteY1" fmla="*/ 474253 h 897868"/>
                            <a:gd name="connsiteX2" fmla="*/ 262173 w 1467160"/>
                            <a:gd name="connsiteY2" fmla="*/ 514735 h 897868"/>
                            <a:gd name="connsiteX3" fmla="*/ 1162285 w 1467160"/>
                            <a:gd name="connsiteY3" fmla="*/ 695710 h 897868"/>
                            <a:gd name="connsiteX4" fmla="*/ 1371835 w 1467160"/>
                            <a:gd name="connsiteY4" fmla="*/ 893353 h 897868"/>
                            <a:gd name="connsiteX5" fmla="*/ 1464704 w 1467160"/>
                            <a:gd name="connsiteY5" fmla="*/ 762385 h 897868"/>
                            <a:gd name="connsiteX6" fmla="*/ 1343260 w 1467160"/>
                            <a:gd name="connsiteY6" fmla="*/ 474253 h 897868"/>
                            <a:gd name="connsiteX7" fmla="*/ 135967 w 1467160"/>
                            <a:gd name="connsiteY7" fmla="*/ 224222 h 897868"/>
                            <a:gd name="connsiteX8" fmla="*/ 31192 w 1467160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19744 w 1455712"/>
                            <a:gd name="connsiteY0" fmla="*/ 369478 h 897868"/>
                            <a:gd name="connsiteX1" fmla="*/ 53081 w 1455712"/>
                            <a:gd name="connsiteY1" fmla="*/ 474253 h 897868"/>
                            <a:gd name="connsiteX2" fmla="*/ 250725 w 1455712"/>
                            <a:gd name="connsiteY2" fmla="*/ 514735 h 897868"/>
                            <a:gd name="connsiteX3" fmla="*/ 1150837 w 1455712"/>
                            <a:gd name="connsiteY3" fmla="*/ 695710 h 897868"/>
                            <a:gd name="connsiteX4" fmla="*/ 1360387 w 1455712"/>
                            <a:gd name="connsiteY4" fmla="*/ 893353 h 897868"/>
                            <a:gd name="connsiteX5" fmla="*/ 1453256 w 1455712"/>
                            <a:gd name="connsiteY5" fmla="*/ 762385 h 897868"/>
                            <a:gd name="connsiteX6" fmla="*/ 1331812 w 1455712"/>
                            <a:gd name="connsiteY6" fmla="*/ 474253 h 897868"/>
                            <a:gd name="connsiteX7" fmla="*/ 124519 w 1455712"/>
                            <a:gd name="connsiteY7" fmla="*/ 224222 h 897868"/>
                            <a:gd name="connsiteX8" fmla="*/ 19744 w 1455712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0 w 1435968"/>
                            <a:gd name="connsiteY0" fmla="*/ 369478 h 897868"/>
                            <a:gd name="connsiteX1" fmla="*/ 33337 w 1435968"/>
                            <a:gd name="connsiteY1" fmla="*/ 474253 h 897868"/>
                            <a:gd name="connsiteX2" fmla="*/ 230981 w 1435968"/>
                            <a:gd name="connsiteY2" fmla="*/ 514735 h 897868"/>
                            <a:gd name="connsiteX3" fmla="*/ 1131093 w 1435968"/>
                            <a:gd name="connsiteY3" fmla="*/ 695710 h 897868"/>
                            <a:gd name="connsiteX4" fmla="*/ 1340643 w 1435968"/>
                            <a:gd name="connsiteY4" fmla="*/ 893353 h 897868"/>
                            <a:gd name="connsiteX5" fmla="*/ 1433512 w 1435968"/>
                            <a:gd name="connsiteY5" fmla="*/ 762385 h 897868"/>
                            <a:gd name="connsiteX6" fmla="*/ 1312068 w 1435968"/>
                            <a:gd name="connsiteY6" fmla="*/ 474253 h 897868"/>
                            <a:gd name="connsiteX7" fmla="*/ 104775 w 1435968"/>
                            <a:gd name="connsiteY7" fmla="*/ 224222 h 897868"/>
                            <a:gd name="connsiteX8" fmla="*/ 0 w 143596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369478 h 897868"/>
                            <a:gd name="connsiteX1" fmla="*/ 47067 w 1449698"/>
                            <a:gd name="connsiteY1" fmla="*/ 474253 h 897868"/>
                            <a:gd name="connsiteX2" fmla="*/ 244711 w 1449698"/>
                            <a:gd name="connsiteY2" fmla="*/ 514735 h 897868"/>
                            <a:gd name="connsiteX3" fmla="*/ 1144823 w 1449698"/>
                            <a:gd name="connsiteY3" fmla="*/ 695710 h 897868"/>
                            <a:gd name="connsiteX4" fmla="*/ 1354373 w 1449698"/>
                            <a:gd name="connsiteY4" fmla="*/ 893353 h 897868"/>
                            <a:gd name="connsiteX5" fmla="*/ 1447242 w 1449698"/>
                            <a:gd name="connsiteY5" fmla="*/ 762385 h 897868"/>
                            <a:gd name="connsiteX6" fmla="*/ 1325798 w 1449698"/>
                            <a:gd name="connsiteY6" fmla="*/ 474253 h 897868"/>
                            <a:gd name="connsiteX7" fmla="*/ 118505 w 1449698"/>
                            <a:gd name="connsiteY7" fmla="*/ 224222 h 897868"/>
                            <a:gd name="connsiteX8" fmla="*/ 13730 w 1449698"/>
                            <a:gd name="connsiteY8" fmla="*/ 369478 h 897868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49698"/>
                            <a:gd name="connsiteY0" fmla="*/ 433400 h 961790"/>
                            <a:gd name="connsiteX1" fmla="*/ 47067 w 1449698"/>
                            <a:gd name="connsiteY1" fmla="*/ 538175 h 961790"/>
                            <a:gd name="connsiteX2" fmla="*/ 244711 w 1449698"/>
                            <a:gd name="connsiteY2" fmla="*/ 578657 h 961790"/>
                            <a:gd name="connsiteX3" fmla="*/ 1144823 w 1449698"/>
                            <a:gd name="connsiteY3" fmla="*/ 759632 h 961790"/>
                            <a:gd name="connsiteX4" fmla="*/ 1354373 w 1449698"/>
                            <a:gd name="connsiteY4" fmla="*/ 957275 h 961790"/>
                            <a:gd name="connsiteX5" fmla="*/ 1447242 w 1449698"/>
                            <a:gd name="connsiteY5" fmla="*/ 826307 h 961790"/>
                            <a:gd name="connsiteX6" fmla="*/ 1325798 w 1449698"/>
                            <a:gd name="connsiteY6" fmla="*/ 538175 h 961790"/>
                            <a:gd name="connsiteX7" fmla="*/ 118505 w 1449698"/>
                            <a:gd name="connsiteY7" fmla="*/ 288144 h 961790"/>
                            <a:gd name="connsiteX8" fmla="*/ 13730 w 1449698"/>
                            <a:gd name="connsiteY8" fmla="*/ 433400 h 961790"/>
                            <a:gd name="connsiteX0" fmla="*/ 13730 w 1458975"/>
                            <a:gd name="connsiteY0" fmla="*/ 433400 h 961790"/>
                            <a:gd name="connsiteX1" fmla="*/ 47067 w 1458975"/>
                            <a:gd name="connsiteY1" fmla="*/ 538175 h 961790"/>
                            <a:gd name="connsiteX2" fmla="*/ 244711 w 1458975"/>
                            <a:gd name="connsiteY2" fmla="*/ 578657 h 961790"/>
                            <a:gd name="connsiteX3" fmla="*/ 1144823 w 1458975"/>
                            <a:gd name="connsiteY3" fmla="*/ 759632 h 961790"/>
                            <a:gd name="connsiteX4" fmla="*/ 1354373 w 1458975"/>
                            <a:gd name="connsiteY4" fmla="*/ 957275 h 961790"/>
                            <a:gd name="connsiteX5" fmla="*/ 1447242 w 1458975"/>
                            <a:gd name="connsiteY5" fmla="*/ 826307 h 961790"/>
                            <a:gd name="connsiteX6" fmla="*/ 1325798 w 1458975"/>
                            <a:gd name="connsiteY6" fmla="*/ 538175 h 961790"/>
                            <a:gd name="connsiteX7" fmla="*/ 118505 w 1458975"/>
                            <a:gd name="connsiteY7" fmla="*/ 288144 h 961790"/>
                            <a:gd name="connsiteX8" fmla="*/ 13730 w 1458975"/>
                            <a:gd name="connsiteY8" fmla="*/ 433400 h 961790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911239"/>
                            <a:gd name="connsiteX1" fmla="*/ 47067 w 1458975"/>
                            <a:gd name="connsiteY1" fmla="*/ 477119 h 911239"/>
                            <a:gd name="connsiteX2" fmla="*/ 244711 w 1458975"/>
                            <a:gd name="connsiteY2" fmla="*/ 517601 h 911239"/>
                            <a:gd name="connsiteX3" fmla="*/ 1144823 w 1458975"/>
                            <a:gd name="connsiteY3" fmla="*/ 698576 h 911239"/>
                            <a:gd name="connsiteX4" fmla="*/ 1354373 w 1458975"/>
                            <a:gd name="connsiteY4" fmla="*/ 896219 h 911239"/>
                            <a:gd name="connsiteX5" fmla="*/ 1447242 w 1458975"/>
                            <a:gd name="connsiteY5" fmla="*/ 765251 h 911239"/>
                            <a:gd name="connsiteX6" fmla="*/ 1377863 w 1458975"/>
                            <a:gd name="connsiteY6" fmla="*/ 538175 h 911239"/>
                            <a:gd name="connsiteX7" fmla="*/ 118505 w 1458975"/>
                            <a:gd name="connsiteY7" fmla="*/ 227088 h 911239"/>
                            <a:gd name="connsiteX8" fmla="*/ 13730 w 1458975"/>
                            <a:gd name="connsiteY8" fmla="*/ 372344 h 911239"/>
                            <a:gd name="connsiteX0" fmla="*/ 13730 w 1458975"/>
                            <a:gd name="connsiteY0" fmla="*/ 372344 h 918767"/>
                            <a:gd name="connsiteX1" fmla="*/ 47067 w 1458975"/>
                            <a:gd name="connsiteY1" fmla="*/ 477119 h 918767"/>
                            <a:gd name="connsiteX2" fmla="*/ 244711 w 1458975"/>
                            <a:gd name="connsiteY2" fmla="*/ 517601 h 918767"/>
                            <a:gd name="connsiteX3" fmla="*/ 1144823 w 1458975"/>
                            <a:gd name="connsiteY3" fmla="*/ 698576 h 918767"/>
                            <a:gd name="connsiteX4" fmla="*/ 1354373 w 1458975"/>
                            <a:gd name="connsiteY4" fmla="*/ 896219 h 918767"/>
                            <a:gd name="connsiteX5" fmla="*/ 1447242 w 1458975"/>
                            <a:gd name="connsiteY5" fmla="*/ 765251 h 918767"/>
                            <a:gd name="connsiteX6" fmla="*/ 1377863 w 1458975"/>
                            <a:gd name="connsiteY6" fmla="*/ 538175 h 918767"/>
                            <a:gd name="connsiteX7" fmla="*/ 118505 w 1458975"/>
                            <a:gd name="connsiteY7" fmla="*/ 227088 h 918767"/>
                            <a:gd name="connsiteX8" fmla="*/ 13730 w 1458975"/>
                            <a:gd name="connsiteY8" fmla="*/ 372344 h 918767"/>
                            <a:gd name="connsiteX0" fmla="*/ 13730 w 1458975"/>
                            <a:gd name="connsiteY0" fmla="*/ 372344 h 900734"/>
                            <a:gd name="connsiteX1" fmla="*/ 47067 w 1458975"/>
                            <a:gd name="connsiteY1" fmla="*/ 477119 h 900734"/>
                            <a:gd name="connsiteX2" fmla="*/ 244711 w 1458975"/>
                            <a:gd name="connsiteY2" fmla="*/ 517601 h 900734"/>
                            <a:gd name="connsiteX3" fmla="*/ 1144823 w 1458975"/>
                            <a:gd name="connsiteY3" fmla="*/ 698576 h 900734"/>
                            <a:gd name="connsiteX4" fmla="*/ 1354373 w 1458975"/>
                            <a:gd name="connsiteY4" fmla="*/ 896219 h 900734"/>
                            <a:gd name="connsiteX5" fmla="*/ 1447242 w 1458975"/>
                            <a:gd name="connsiteY5" fmla="*/ 765251 h 900734"/>
                            <a:gd name="connsiteX6" fmla="*/ 1377863 w 1458975"/>
                            <a:gd name="connsiteY6" fmla="*/ 538175 h 900734"/>
                            <a:gd name="connsiteX7" fmla="*/ 118505 w 1458975"/>
                            <a:gd name="connsiteY7" fmla="*/ 227088 h 900734"/>
                            <a:gd name="connsiteX8" fmla="*/ 13730 w 1458975"/>
                            <a:gd name="connsiteY8" fmla="*/ 372344 h 900734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13730 w 1458975"/>
                            <a:gd name="connsiteY0" fmla="*/ 372344 h 897435"/>
                            <a:gd name="connsiteX1" fmla="*/ 47067 w 1458975"/>
                            <a:gd name="connsiteY1" fmla="*/ 477119 h 897435"/>
                            <a:gd name="connsiteX2" fmla="*/ 244711 w 1458975"/>
                            <a:gd name="connsiteY2" fmla="*/ 517601 h 897435"/>
                            <a:gd name="connsiteX3" fmla="*/ 1144823 w 1458975"/>
                            <a:gd name="connsiteY3" fmla="*/ 698576 h 897435"/>
                            <a:gd name="connsiteX4" fmla="*/ 1354373 w 1458975"/>
                            <a:gd name="connsiteY4" fmla="*/ 896219 h 897435"/>
                            <a:gd name="connsiteX5" fmla="*/ 1447242 w 1458975"/>
                            <a:gd name="connsiteY5" fmla="*/ 765251 h 897435"/>
                            <a:gd name="connsiteX6" fmla="*/ 1377863 w 1458975"/>
                            <a:gd name="connsiteY6" fmla="*/ 538175 h 897435"/>
                            <a:gd name="connsiteX7" fmla="*/ 118505 w 1458975"/>
                            <a:gd name="connsiteY7" fmla="*/ 227088 h 897435"/>
                            <a:gd name="connsiteX8" fmla="*/ 13730 w 1458975"/>
                            <a:gd name="connsiteY8" fmla="*/ 372344 h 897435"/>
                            <a:gd name="connsiteX0" fmla="*/ 21618 w 1466863"/>
                            <a:gd name="connsiteY0" fmla="*/ 372344 h 897435"/>
                            <a:gd name="connsiteX1" fmla="*/ 54955 w 1466863"/>
                            <a:gd name="connsiteY1" fmla="*/ 477119 h 897435"/>
                            <a:gd name="connsiteX2" fmla="*/ 252599 w 1466863"/>
                            <a:gd name="connsiteY2" fmla="*/ 517601 h 897435"/>
                            <a:gd name="connsiteX3" fmla="*/ 1152711 w 1466863"/>
                            <a:gd name="connsiteY3" fmla="*/ 698576 h 897435"/>
                            <a:gd name="connsiteX4" fmla="*/ 1362261 w 1466863"/>
                            <a:gd name="connsiteY4" fmla="*/ 896219 h 897435"/>
                            <a:gd name="connsiteX5" fmla="*/ 1455130 w 1466863"/>
                            <a:gd name="connsiteY5" fmla="*/ 765251 h 897435"/>
                            <a:gd name="connsiteX6" fmla="*/ 1385751 w 1466863"/>
                            <a:gd name="connsiteY6" fmla="*/ 538175 h 897435"/>
                            <a:gd name="connsiteX7" fmla="*/ 126393 w 1466863"/>
                            <a:gd name="connsiteY7" fmla="*/ 227088 h 897435"/>
                            <a:gd name="connsiteX8" fmla="*/ 21618 w 1466863"/>
                            <a:gd name="connsiteY8" fmla="*/ 372344 h 897435"/>
                            <a:gd name="connsiteX0" fmla="*/ 22362 w 1467607"/>
                            <a:gd name="connsiteY0" fmla="*/ 372344 h 897435"/>
                            <a:gd name="connsiteX1" fmla="*/ 55699 w 1467607"/>
                            <a:gd name="connsiteY1" fmla="*/ 477119 h 897435"/>
                            <a:gd name="connsiteX2" fmla="*/ 253343 w 1467607"/>
                            <a:gd name="connsiteY2" fmla="*/ 517601 h 897435"/>
                            <a:gd name="connsiteX3" fmla="*/ 1153455 w 1467607"/>
                            <a:gd name="connsiteY3" fmla="*/ 698576 h 897435"/>
                            <a:gd name="connsiteX4" fmla="*/ 1363005 w 1467607"/>
                            <a:gd name="connsiteY4" fmla="*/ 896219 h 897435"/>
                            <a:gd name="connsiteX5" fmla="*/ 1455874 w 1467607"/>
                            <a:gd name="connsiteY5" fmla="*/ 765251 h 897435"/>
                            <a:gd name="connsiteX6" fmla="*/ 1386495 w 1467607"/>
                            <a:gd name="connsiteY6" fmla="*/ 538175 h 897435"/>
                            <a:gd name="connsiteX7" fmla="*/ 127137 w 1467607"/>
                            <a:gd name="connsiteY7" fmla="*/ 227088 h 897435"/>
                            <a:gd name="connsiteX8" fmla="*/ 22362 w 1467607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6634"/>
                            <a:gd name="connsiteY0" fmla="*/ 372344 h 897435"/>
                            <a:gd name="connsiteX1" fmla="*/ 34726 w 1446634"/>
                            <a:gd name="connsiteY1" fmla="*/ 477119 h 897435"/>
                            <a:gd name="connsiteX2" fmla="*/ 232370 w 1446634"/>
                            <a:gd name="connsiteY2" fmla="*/ 517601 h 897435"/>
                            <a:gd name="connsiteX3" fmla="*/ 1132482 w 1446634"/>
                            <a:gd name="connsiteY3" fmla="*/ 698576 h 897435"/>
                            <a:gd name="connsiteX4" fmla="*/ 1342032 w 1446634"/>
                            <a:gd name="connsiteY4" fmla="*/ 896219 h 897435"/>
                            <a:gd name="connsiteX5" fmla="*/ 1434901 w 1446634"/>
                            <a:gd name="connsiteY5" fmla="*/ 765251 h 897435"/>
                            <a:gd name="connsiteX6" fmla="*/ 1365522 w 1446634"/>
                            <a:gd name="connsiteY6" fmla="*/ 538175 h 897435"/>
                            <a:gd name="connsiteX7" fmla="*/ 106164 w 1446634"/>
                            <a:gd name="connsiteY7" fmla="*/ 227088 h 897435"/>
                            <a:gd name="connsiteX8" fmla="*/ 1389 w 1446634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4 h 897435"/>
                            <a:gd name="connsiteX1" fmla="*/ 34726 w 1444539"/>
                            <a:gd name="connsiteY1" fmla="*/ 477119 h 897435"/>
                            <a:gd name="connsiteX2" fmla="*/ 232370 w 1444539"/>
                            <a:gd name="connsiteY2" fmla="*/ 517601 h 897435"/>
                            <a:gd name="connsiteX3" fmla="*/ 1132482 w 1444539"/>
                            <a:gd name="connsiteY3" fmla="*/ 698576 h 897435"/>
                            <a:gd name="connsiteX4" fmla="*/ 1342032 w 1444539"/>
                            <a:gd name="connsiteY4" fmla="*/ 896219 h 897435"/>
                            <a:gd name="connsiteX5" fmla="*/ 1434901 w 1444539"/>
                            <a:gd name="connsiteY5" fmla="*/ 765251 h 897435"/>
                            <a:gd name="connsiteX6" fmla="*/ 1365522 w 1444539"/>
                            <a:gd name="connsiteY6" fmla="*/ 538175 h 897435"/>
                            <a:gd name="connsiteX7" fmla="*/ 106164 w 1444539"/>
                            <a:gd name="connsiteY7" fmla="*/ 227088 h 897435"/>
                            <a:gd name="connsiteX8" fmla="*/ 1389 w 1444539"/>
                            <a:gd name="connsiteY8" fmla="*/ 372344 h 897435"/>
                            <a:gd name="connsiteX0" fmla="*/ 1389 w 1444539"/>
                            <a:gd name="connsiteY0" fmla="*/ 372343 h 897434"/>
                            <a:gd name="connsiteX1" fmla="*/ 34726 w 1444539"/>
                            <a:gd name="connsiteY1" fmla="*/ 477118 h 897434"/>
                            <a:gd name="connsiteX2" fmla="*/ 232370 w 1444539"/>
                            <a:gd name="connsiteY2" fmla="*/ 517600 h 897434"/>
                            <a:gd name="connsiteX3" fmla="*/ 1132482 w 1444539"/>
                            <a:gd name="connsiteY3" fmla="*/ 698575 h 897434"/>
                            <a:gd name="connsiteX4" fmla="*/ 1342032 w 1444539"/>
                            <a:gd name="connsiteY4" fmla="*/ 896218 h 897434"/>
                            <a:gd name="connsiteX5" fmla="*/ 1434901 w 1444539"/>
                            <a:gd name="connsiteY5" fmla="*/ 765250 h 897434"/>
                            <a:gd name="connsiteX6" fmla="*/ 1365522 w 1444539"/>
                            <a:gd name="connsiteY6" fmla="*/ 538175 h 897434"/>
                            <a:gd name="connsiteX7" fmla="*/ 106164 w 1444539"/>
                            <a:gd name="connsiteY7" fmla="*/ 227087 h 897434"/>
                            <a:gd name="connsiteX8" fmla="*/ 1389 w 1444539"/>
                            <a:gd name="connsiteY8" fmla="*/ 372343 h 897434"/>
                            <a:gd name="connsiteX0" fmla="*/ 1389 w 1444539"/>
                            <a:gd name="connsiteY0" fmla="*/ 386258 h 911349"/>
                            <a:gd name="connsiteX1" fmla="*/ 34726 w 1444539"/>
                            <a:gd name="connsiteY1" fmla="*/ 491033 h 911349"/>
                            <a:gd name="connsiteX2" fmla="*/ 232370 w 1444539"/>
                            <a:gd name="connsiteY2" fmla="*/ 531515 h 911349"/>
                            <a:gd name="connsiteX3" fmla="*/ 1132482 w 1444539"/>
                            <a:gd name="connsiteY3" fmla="*/ 712490 h 911349"/>
                            <a:gd name="connsiteX4" fmla="*/ 1342032 w 1444539"/>
                            <a:gd name="connsiteY4" fmla="*/ 910133 h 911349"/>
                            <a:gd name="connsiteX5" fmla="*/ 1434901 w 1444539"/>
                            <a:gd name="connsiteY5" fmla="*/ 779165 h 911349"/>
                            <a:gd name="connsiteX6" fmla="*/ 1365522 w 1444539"/>
                            <a:gd name="connsiteY6" fmla="*/ 552090 h 911349"/>
                            <a:gd name="connsiteX7" fmla="*/ 106164 w 1444539"/>
                            <a:gd name="connsiteY7" fmla="*/ 241002 h 911349"/>
                            <a:gd name="connsiteX8" fmla="*/ 1389 w 1444539"/>
                            <a:gd name="connsiteY8" fmla="*/ 386258 h 911349"/>
                            <a:gd name="connsiteX0" fmla="*/ 1389 w 1444539"/>
                            <a:gd name="connsiteY0" fmla="*/ 531142 h 1056233"/>
                            <a:gd name="connsiteX1" fmla="*/ 34726 w 1444539"/>
                            <a:gd name="connsiteY1" fmla="*/ 635917 h 1056233"/>
                            <a:gd name="connsiteX2" fmla="*/ 232370 w 1444539"/>
                            <a:gd name="connsiteY2" fmla="*/ 676399 h 1056233"/>
                            <a:gd name="connsiteX3" fmla="*/ 1132482 w 1444539"/>
                            <a:gd name="connsiteY3" fmla="*/ 857374 h 1056233"/>
                            <a:gd name="connsiteX4" fmla="*/ 1342032 w 1444539"/>
                            <a:gd name="connsiteY4" fmla="*/ 1055017 h 1056233"/>
                            <a:gd name="connsiteX5" fmla="*/ 1434901 w 1444539"/>
                            <a:gd name="connsiteY5" fmla="*/ 924049 h 1056233"/>
                            <a:gd name="connsiteX6" fmla="*/ 1365522 w 1444539"/>
                            <a:gd name="connsiteY6" fmla="*/ 696974 h 1056233"/>
                            <a:gd name="connsiteX7" fmla="*/ 106164 w 1444539"/>
                            <a:gd name="connsiteY7" fmla="*/ 385886 h 1056233"/>
                            <a:gd name="connsiteX8" fmla="*/ 1389 w 1444539"/>
                            <a:gd name="connsiteY8" fmla="*/ 531142 h 1056233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4539"/>
                            <a:gd name="connsiteY0" fmla="*/ 531142 h 1063761"/>
                            <a:gd name="connsiteX1" fmla="*/ 34726 w 1444539"/>
                            <a:gd name="connsiteY1" fmla="*/ 635917 h 1063761"/>
                            <a:gd name="connsiteX2" fmla="*/ 232370 w 1444539"/>
                            <a:gd name="connsiteY2" fmla="*/ 676399 h 1063761"/>
                            <a:gd name="connsiteX3" fmla="*/ 1132482 w 1444539"/>
                            <a:gd name="connsiteY3" fmla="*/ 857374 h 1063761"/>
                            <a:gd name="connsiteX4" fmla="*/ 1342032 w 1444539"/>
                            <a:gd name="connsiteY4" fmla="*/ 1055017 h 1063761"/>
                            <a:gd name="connsiteX5" fmla="*/ 1434901 w 1444539"/>
                            <a:gd name="connsiteY5" fmla="*/ 924049 h 1063761"/>
                            <a:gd name="connsiteX6" fmla="*/ 1365522 w 1444539"/>
                            <a:gd name="connsiteY6" fmla="*/ 696974 h 1063761"/>
                            <a:gd name="connsiteX7" fmla="*/ 106164 w 1444539"/>
                            <a:gd name="connsiteY7" fmla="*/ 385886 h 1063761"/>
                            <a:gd name="connsiteX8" fmla="*/ 1389 w 1444539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8"/>
                            <a:gd name="connsiteY0" fmla="*/ 531142 h 1063761"/>
                            <a:gd name="connsiteX1" fmla="*/ 34726 w 1447168"/>
                            <a:gd name="connsiteY1" fmla="*/ 635917 h 1063761"/>
                            <a:gd name="connsiteX2" fmla="*/ 232370 w 1447168"/>
                            <a:gd name="connsiteY2" fmla="*/ 676399 h 1063761"/>
                            <a:gd name="connsiteX3" fmla="*/ 1132482 w 1447168"/>
                            <a:gd name="connsiteY3" fmla="*/ 857374 h 1063761"/>
                            <a:gd name="connsiteX4" fmla="*/ 1342032 w 1447168"/>
                            <a:gd name="connsiteY4" fmla="*/ 1055017 h 1063761"/>
                            <a:gd name="connsiteX5" fmla="*/ 1437530 w 1447168"/>
                            <a:gd name="connsiteY5" fmla="*/ 912998 h 1063761"/>
                            <a:gd name="connsiteX6" fmla="*/ 1365522 w 1447168"/>
                            <a:gd name="connsiteY6" fmla="*/ 696974 h 1063761"/>
                            <a:gd name="connsiteX7" fmla="*/ 106164 w 1447168"/>
                            <a:gd name="connsiteY7" fmla="*/ 385886 h 1063761"/>
                            <a:gd name="connsiteX8" fmla="*/ 1389 w 1447168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1389 w 1447167"/>
                            <a:gd name="connsiteY0" fmla="*/ 531142 h 1063761"/>
                            <a:gd name="connsiteX1" fmla="*/ 34726 w 1447167"/>
                            <a:gd name="connsiteY1" fmla="*/ 635917 h 1063761"/>
                            <a:gd name="connsiteX2" fmla="*/ 232370 w 1447167"/>
                            <a:gd name="connsiteY2" fmla="*/ 676399 h 1063761"/>
                            <a:gd name="connsiteX3" fmla="*/ 1132482 w 1447167"/>
                            <a:gd name="connsiteY3" fmla="*/ 857374 h 1063761"/>
                            <a:gd name="connsiteX4" fmla="*/ 1342032 w 1447167"/>
                            <a:gd name="connsiteY4" fmla="*/ 1055017 h 1063761"/>
                            <a:gd name="connsiteX5" fmla="*/ 1437529 w 1447167"/>
                            <a:gd name="connsiteY5" fmla="*/ 912998 h 1063761"/>
                            <a:gd name="connsiteX6" fmla="*/ 1365522 w 1447167"/>
                            <a:gd name="connsiteY6" fmla="*/ 696974 h 1063761"/>
                            <a:gd name="connsiteX7" fmla="*/ 106164 w 1447167"/>
                            <a:gd name="connsiteY7" fmla="*/ 385886 h 1063761"/>
                            <a:gd name="connsiteX8" fmla="*/ 1389 w 1447167"/>
                            <a:gd name="connsiteY8" fmla="*/ 531142 h 1063761"/>
                            <a:gd name="connsiteX0" fmla="*/ 221799 w 1562802"/>
                            <a:gd name="connsiteY0" fmla="*/ 385886 h 1063761"/>
                            <a:gd name="connsiteX1" fmla="*/ 150361 w 1562802"/>
                            <a:gd name="connsiteY1" fmla="*/ 635917 h 1063761"/>
                            <a:gd name="connsiteX2" fmla="*/ 348005 w 1562802"/>
                            <a:gd name="connsiteY2" fmla="*/ 676399 h 1063761"/>
                            <a:gd name="connsiteX3" fmla="*/ 1248117 w 1562802"/>
                            <a:gd name="connsiteY3" fmla="*/ 857374 h 1063761"/>
                            <a:gd name="connsiteX4" fmla="*/ 1457667 w 1562802"/>
                            <a:gd name="connsiteY4" fmla="*/ 1055017 h 1063761"/>
                            <a:gd name="connsiteX5" fmla="*/ 1553164 w 1562802"/>
                            <a:gd name="connsiteY5" fmla="*/ 912998 h 1063761"/>
                            <a:gd name="connsiteX6" fmla="*/ 1481157 w 1562802"/>
                            <a:gd name="connsiteY6" fmla="*/ 696974 h 1063761"/>
                            <a:gd name="connsiteX7" fmla="*/ 221799 w 1562802"/>
                            <a:gd name="connsiteY7" fmla="*/ 385886 h 1063761"/>
                            <a:gd name="connsiteX0" fmla="*/ 135962 w 1476965"/>
                            <a:gd name="connsiteY0" fmla="*/ 385886 h 1063761"/>
                            <a:gd name="connsiteX1" fmla="*/ 64524 w 1476965"/>
                            <a:gd name="connsiteY1" fmla="*/ 635917 h 1063761"/>
                            <a:gd name="connsiteX2" fmla="*/ 262168 w 1476965"/>
                            <a:gd name="connsiteY2" fmla="*/ 676399 h 1063761"/>
                            <a:gd name="connsiteX3" fmla="*/ 1162280 w 1476965"/>
                            <a:gd name="connsiteY3" fmla="*/ 857374 h 1063761"/>
                            <a:gd name="connsiteX4" fmla="*/ 1371830 w 1476965"/>
                            <a:gd name="connsiteY4" fmla="*/ 1055017 h 1063761"/>
                            <a:gd name="connsiteX5" fmla="*/ 1467327 w 1476965"/>
                            <a:gd name="connsiteY5" fmla="*/ 912998 h 1063761"/>
                            <a:gd name="connsiteX6" fmla="*/ 1395320 w 1476965"/>
                            <a:gd name="connsiteY6" fmla="*/ 696974 h 1063761"/>
                            <a:gd name="connsiteX7" fmla="*/ 135962 w 1476965"/>
                            <a:gd name="connsiteY7" fmla="*/ 385886 h 1063761"/>
                            <a:gd name="connsiteX0" fmla="*/ 119752 w 1460755"/>
                            <a:gd name="connsiteY0" fmla="*/ 385886 h 1063761"/>
                            <a:gd name="connsiteX1" fmla="*/ 48314 w 1460755"/>
                            <a:gd name="connsiteY1" fmla="*/ 635917 h 1063761"/>
                            <a:gd name="connsiteX2" fmla="*/ 245958 w 1460755"/>
                            <a:gd name="connsiteY2" fmla="*/ 676399 h 1063761"/>
                            <a:gd name="connsiteX3" fmla="*/ 1146070 w 1460755"/>
                            <a:gd name="connsiteY3" fmla="*/ 857374 h 1063761"/>
                            <a:gd name="connsiteX4" fmla="*/ 1355620 w 1460755"/>
                            <a:gd name="connsiteY4" fmla="*/ 1055017 h 1063761"/>
                            <a:gd name="connsiteX5" fmla="*/ 1451117 w 1460755"/>
                            <a:gd name="connsiteY5" fmla="*/ 912998 h 1063761"/>
                            <a:gd name="connsiteX6" fmla="*/ 1379110 w 1460755"/>
                            <a:gd name="connsiteY6" fmla="*/ 696974 h 1063761"/>
                            <a:gd name="connsiteX7" fmla="*/ 119752 w 1460755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5946 w 1466949"/>
                            <a:gd name="connsiteY0" fmla="*/ 385886 h 1063761"/>
                            <a:gd name="connsiteX1" fmla="*/ 54508 w 1466949"/>
                            <a:gd name="connsiteY1" fmla="*/ 635917 h 1063761"/>
                            <a:gd name="connsiteX2" fmla="*/ 252152 w 1466949"/>
                            <a:gd name="connsiteY2" fmla="*/ 676399 h 1063761"/>
                            <a:gd name="connsiteX3" fmla="*/ 1152264 w 1466949"/>
                            <a:gd name="connsiteY3" fmla="*/ 857374 h 1063761"/>
                            <a:gd name="connsiteX4" fmla="*/ 1361814 w 1466949"/>
                            <a:gd name="connsiteY4" fmla="*/ 1055017 h 1063761"/>
                            <a:gd name="connsiteX5" fmla="*/ 1457311 w 1466949"/>
                            <a:gd name="connsiteY5" fmla="*/ 912998 h 1063761"/>
                            <a:gd name="connsiteX6" fmla="*/ 1385304 w 1466949"/>
                            <a:gd name="connsiteY6" fmla="*/ 696974 h 1063761"/>
                            <a:gd name="connsiteX7" fmla="*/ 125946 w 1466949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5886 h 1063761"/>
                            <a:gd name="connsiteX1" fmla="*/ 51439 w 1463880"/>
                            <a:gd name="connsiteY1" fmla="*/ 635917 h 1063761"/>
                            <a:gd name="connsiteX2" fmla="*/ 249083 w 1463880"/>
                            <a:gd name="connsiteY2" fmla="*/ 676399 h 1063761"/>
                            <a:gd name="connsiteX3" fmla="*/ 1149195 w 1463880"/>
                            <a:gd name="connsiteY3" fmla="*/ 857374 h 1063761"/>
                            <a:gd name="connsiteX4" fmla="*/ 1358745 w 1463880"/>
                            <a:gd name="connsiteY4" fmla="*/ 1055017 h 1063761"/>
                            <a:gd name="connsiteX5" fmla="*/ 1454242 w 1463880"/>
                            <a:gd name="connsiteY5" fmla="*/ 912998 h 1063761"/>
                            <a:gd name="connsiteX6" fmla="*/ 1382235 w 1463880"/>
                            <a:gd name="connsiteY6" fmla="*/ 696974 h 1063761"/>
                            <a:gd name="connsiteX7" fmla="*/ 122877 w 1463880"/>
                            <a:gd name="connsiteY7" fmla="*/ 385886 h 1063761"/>
                            <a:gd name="connsiteX0" fmla="*/ 122877 w 1463880"/>
                            <a:gd name="connsiteY0" fmla="*/ 389991 h 1067866"/>
                            <a:gd name="connsiteX1" fmla="*/ 51439 w 1463880"/>
                            <a:gd name="connsiteY1" fmla="*/ 640022 h 1067866"/>
                            <a:gd name="connsiteX2" fmla="*/ 249083 w 1463880"/>
                            <a:gd name="connsiteY2" fmla="*/ 680504 h 1067866"/>
                            <a:gd name="connsiteX3" fmla="*/ 1149195 w 1463880"/>
                            <a:gd name="connsiteY3" fmla="*/ 861479 h 1067866"/>
                            <a:gd name="connsiteX4" fmla="*/ 1358745 w 1463880"/>
                            <a:gd name="connsiteY4" fmla="*/ 1059122 h 1067866"/>
                            <a:gd name="connsiteX5" fmla="*/ 1454242 w 1463880"/>
                            <a:gd name="connsiteY5" fmla="*/ 917103 h 1067866"/>
                            <a:gd name="connsiteX6" fmla="*/ 1382235 w 1463880"/>
                            <a:gd name="connsiteY6" fmla="*/ 701079 h 1067866"/>
                            <a:gd name="connsiteX7" fmla="*/ 122877 w 1463880"/>
                            <a:gd name="connsiteY7" fmla="*/ 389991 h 10678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63880" h="1067866">
                              <a:moveTo>
                                <a:pt x="122877" y="389991"/>
                              </a:moveTo>
                              <a:cubicBezTo>
                                <a:pt x="0" y="530392"/>
                                <a:pt x="21922" y="581682"/>
                                <a:pt x="51439" y="640022"/>
                              </a:cubicBezTo>
                              <a:cubicBezTo>
                                <a:pt x="80002" y="671326"/>
                                <a:pt x="151428" y="687771"/>
                                <a:pt x="249083" y="680504"/>
                              </a:cubicBezTo>
                              <a:cubicBezTo>
                                <a:pt x="557269" y="675581"/>
                                <a:pt x="877572" y="513023"/>
                                <a:pt x="1149195" y="861479"/>
                              </a:cubicBezTo>
                              <a:cubicBezTo>
                                <a:pt x="1259763" y="1067866"/>
                                <a:pt x="1321566" y="1035274"/>
                                <a:pt x="1358745" y="1059122"/>
                              </a:cubicBezTo>
                              <a:cubicBezTo>
                                <a:pt x="1439535" y="1057672"/>
                                <a:pt x="1463880" y="986866"/>
                                <a:pt x="1454242" y="917103"/>
                              </a:cubicBezTo>
                              <a:cubicBezTo>
                                <a:pt x="1449357" y="864877"/>
                                <a:pt x="1451008" y="805124"/>
                                <a:pt x="1382235" y="701079"/>
                              </a:cubicBezTo>
                              <a:cubicBezTo>
                                <a:pt x="969176" y="0"/>
                                <a:pt x="270391" y="255005"/>
                                <a:pt x="122877" y="389991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ysClr val="window" lastClr="FFFFFF">
                                <a:alpha val="0"/>
                              </a:sysClr>
                            </a:gs>
                            <a:gs pos="0">
                              <a:sysClr val="window" lastClr="FFFFFF">
                                <a:lumMod val="95000"/>
                                <a:alpha val="51000"/>
                              </a:sysClr>
                            </a:gs>
                          </a:gsLst>
                          <a:lin ang="5400000" scaled="1"/>
                          <a:tileRect/>
                        </a:gradFill>
                        <a:ln w="19050" cap="flat" cmpd="sng" algn="ctr">
                          <a:noFill/>
                          <a:prstDash val="solid"/>
                          <a:headEnd type="oval"/>
                          <a:tailEnd type="oval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2" name="타원 41">
                          <a:extLst>
                            <a:ext uri="{FF2B5EF4-FFF2-40B4-BE49-F238E27FC236}">
                              <a16:creationId xmlns:a16="http://schemas.microsoft.com/office/drawing/2014/main" id="{9346275B-AE4D-4989-BEC9-E102B6F685F7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8635110">
                          <a:off x="1688807" y="2887311"/>
                          <a:ext cx="179939" cy="106927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15000">
                              <a:sysClr val="window" lastClr="FFFFFF"/>
                            </a:gs>
                            <a:gs pos="100000">
                              <a:sysClr val="window" lastClr="FFFFFF">
                                <a:alpha val="0"/>
                              </a:sysClr>
                            </a:gs>
                          </a:gsLst>
                          <a:path path="shape">
                            <a:fillToRect l="50000" t="50000" r="50000" b="50000"/>
                          </a:path>
                          <a:tileRect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3" name="반짝 327">
                          <a:extLst>
                            <a:ext uri="{FF2B5EF4-FFF2-40B4-BE49-F238E27FC236}">
                              <a16:creationId xmlns:a16="http://schemas.microsoft.com/office/drawing/2014/main" id="{2E8345D3-E84D-4610-BA4B-19427029A7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7615490">
                          <a:off x="1938735" y="2268903"/>
                          <a:ext cx="695060" cy="1503412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ysClr val="window" lastClr="FFFFFF"/>
                            </a:gs>
                            <a:gs pos="63000">
                              <a:srgbClr val="000000">
                                <a:alpha val="0"/>
                              </a:srgb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6" name="그룹 110">
                        <a:extLst>
                          <a:ext uri="{FF2B5EF4-FFF2-40B4-BE49-F238E27FC236}">
                            <a16:creationId xmlns:a16="http://schemas.microsoft.com/office/drawing/2014/main" id="{C416C04B-633D-489A-A801-50B4D1128166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 rot="9822562">
                        <a:off x="1904969" y="4356369"/>
                        <a:ext cx="1168486" cy="540214"/>
                        <a:chOff x="1146186" y="2445568"/>
                        <a:chExt cx="1306301" cy="603929"/>
                      </a:xfrm>
                    </p:grpSpPr>
                    <p:sp>
                      <p:nvSpPr>
                        <p:cNvPr id="37" name="타원 36">
                          <a:extLst>
                            <a:ext uri="{FF2B5EF4-FFF2-40B4-BE49-F238E27FC236}">
                              <a16:creationId xmlns:a16="http://schemas.microsoft.com/office/drawing/2014/main" id="{80212C5B-1201-4AEB-86F0-486C44892A5C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 rot="18121684">
                          <a:off x="1926958" y="2470144"/>
                          <a:ext cx="87630" cy="221915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15000">
                              <a:sysClr val="window" lastClr="FFFFFF"/>
                            </a:gs>
                            <a:gs pos="100000">
                              <a:sysClr val="window" lastClr="FFFFFF">
                                <a:alpha val="0"/>
                              </a:sysClr>
                            </a:gs>
                          </a:gsLst>
                          <a:path path="shape">
                            <a:fillToRect l="50000" t="50000" r="50000" b="50000"/>
                          </a:path>
                          <a:tileRect/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8" name="반짝 327">
                          <a:extLst>
                            <a:ext uri="{FF2B5EF4-FFF2-40B4-BE49-F238E27FC236}">
                              <a16:creationId xmlns:a16="http://schemas.microsoft.com/office/drawing/2014/main" id="{DBC370FF-A1E8-4EA4-9488-581F53F242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6731452">
                          <a:off x="1497372" y="2094382"/>
                          <a:ext cx="603929" cy="1306301"/>
                        </a:xfrm>
                        <a:prstGeom prst="moon">
                          <a:avLst>
                            <a:gd name="adj" fmla="val 14214"/>
                          </a:avLst>
                        </a:prstGeom>
                        <a:gradFill>
                          <a:gsLst>
                            <a:gs pos="23000">
                              <a:sysClr val="window" lastClr="FFFFFF"/>
                            </a:gs>
                            <a:gs pos="63000">
                              <a:srgbClr val="000000">
                                <a:alpha val="0"/>
                              </a:srgbClr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anchor="ctr"/>
                        <a:lstStyle>
                          <a:defPPr>
                            <a:defRPr lang="ko-KR"/>
                          </a:defPPr>
                          <a:lvl1pPr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500063" indent="-4286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1001713" indent="-87313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501775" indent="-13017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2003425" indent="-174625" algn="l" defTabSz="1001713" rtl="0" fontAlgn="base" latinLnBrk="1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1" hangingPunct="1">
                            <a:defRPr kumimoji="1" sz="20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ko-KR" altLang="en-US" sz="1600">
                            <a:solidFill>
                              <a:srgbClr val="FFFFFF"/>
                            </a:solidFill>
                          </a:endParaRPr>
                        </a:p>
                      </p:txBody>
                    </p:sp>
                  </p:grpSp>
                </p:grpSp>
              </p:grpSp>
              <p:sp>
                <p:nvSpPr>
                  <p:cNvPr id="30" name="반짝 327">
                    <a:extLst>
                      <a:ext uri="{FF2B5EF4-FFF2-40B4-BE49-F238E27FC236}">
                        <a16:creationId xmlns:a16="http://schemas.microsoft.com/office/drawing/2014/main" id="{4173F164-1304-482B-9F04-AA6CB2E474CA}"/>
                      </a:ext>
                    </a:extLst>
                  </p:cNvPr>
                  <p:cNvSpPr/>
                  <p:nvPr/>
                </p:nvSpPr>
                <p:spPr>
                  <a:xfrm rot="4438131">
                    <a:off x="1084370" y="1751889"/>
                    <a:ext cx="622413" cy="1346279"/>
                  </a:xfrm>
                  <a:prstGeom prst="moon">
                    <a:avLst>
                      <a:gd name="adj" fmla="val 14214"/>
                    </a:avLst>
                  </a:prstGeom>
                  <a:gradFill>
                    <a:gsLst>
                      <a:gs pos="23000">
                        <a:sysClr val="window" lastClr="FFFFFF"/>
                      </a:gs>
                      <a:gs pos="63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>
                    <a:defPPr>
                      <a:defRPr lang="ko-KR"/>
                    </a:defPPr>
                    <a:lvl1pPr algn="l" defTabSz="1001713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00063" indent="-42863" algn="l" defTabSz="1001713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01713" indent="-87313" algn="l" defTabSz="1001713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01775" indent="-130175" algn="l" defTabSz="1001713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03425" indent="-174625" algn="l" defTabSz="1001713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ko-KR" altLang="en-US" sz="1600">
                      <a:solidFill>
                        <a:srgbClr val="FFFFFF"/>
                      </a:solidFill>
                    </a:endParaRPr>
                  </a:p>
                </p:txBody>
              </p:sp>
            </p:grpSp>
            <p:pic>
              <p:nvPicPr>
                <p:cNvPr id="28" name="그림 27" descr="26.png">
                  <a:extLst>
                    <a:ext uri="{FF2B5EF4-FFF2-40B4-BE49-F238E27FC236}">
                      <a16:creationId xmlns:a16="http://schemas.microsoft.com/office/drawing/2014/main" id="{58DDD238-8B90-40E8-8B14-F4DE11E325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 l="75989" t="57739" r="16528" b="32811"/>
                <a:stretch>
                  <a:fillRect/>
                </a:stretch>
              </p:blipFill>
              <p:spPr bwMode="auto">
                <a:xfrm>
                  <a:off x="-4251076" y="2988486"/>
                  <a:ext cx="544260" cy="5156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6" name="자유형 170">
                <a:extLst>
                  <a:ext uri="{FF2B5EF4-FFF2-40B4-BE49-F238E27FC236}">
                    <a16:creationId xmlns:a16="http://schemas.microsoft.com/office/drawing/2014/main" id="{F7FFA47F-EAD0-4D4F-A837-D905EC845910}"/>
                  </a:ext>
                </a:extLst>
              </p:cNvPr>
              <p:cNvSpPr/>
              <p:nvPr/>
            </p:nvSpPr>
            <p:spPr bwMode="auto">
              <a:xfrm>
                <a:off x="1124674" y="2475289"/>
                <a:ext cx="1288948" cy="952835"/>
              </a:xfrm>
              <a:custGeom>
                <a:avLst/>
                <a:gdLst>
                  <a:gd name="connsiteX0" fmla="*/ 0 w 845343"/>
                  <a:gd name="connsiteY0" fmla="*/ 422672 h 845343"/>
                  <a:gd name="connsiteX1" fmla="*/ 123798 w 845343"/>
                  <a:gd name="connsiteY1" fmla="*/ 123798 h 845343"/>
                  <a:gd name="connsiteX2" fmla="*/ 422673 w 845343"/>
                  <a:gd name="connsiteY2" fmla="*/ 1 h 845343"/>
                  <a:gd name="connsiteX3" fmla="*/ 721547 w 845343"/>
                  <a:gd name="connsiteY3" fmla="*/ 123799 h 845343"/>
                  <a:gd name="connsiteX4" fmla="*/ 845344 w 845343"/>
                  <a:gd name="connsiteY4" fmla="*/ 422674 h 845343"/>
                  <a:gd name="connsiteX5" fmla="*/ 721546 w 845343"/>
                  <a:gd name="connsiteY5" fmla="*/ 721548 h 845343"/>
                  <a:gd name="connsiteX6" fmla="*/ 422672 w 845343"/>
                  <a:gd name="connsiteY6" fmla="*/ 845346 h 845343"/>
                  <a:gd name="connsiteX7" fmla="*/ 123798 w 845343"/>
                  <a:gd name="connsiteY7" fmla="*/ 721548 h 845343"/>
                  <a:gd name="connsiteX8" fmla="*/ 0 w 845343"/>
                  <a:gd name="connsiteY8" fmla="*/ 422674 h 845343"/>
                  <a:gd name="connsiteX9" fmla="*/ 0 w 845343"/>
                  <a:gd name="connsiteY9" fmla="*/ 422672 h 84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5343" h="845343">
                    <a:moveTo>
                      <a:pt x="0" y="422672"/>
                    </a:moveTo>
                    <a:cubicBezTo>
                      <a:pt x="0" y="310572"/>
                      <a:pt x="44532" y="203064"/>
                      <a:pt x="123798" y="123798"/>
                    </a:cubicBezTo>
                    <a:cubicBezTo>
                      <a:pt x="203065" y="44532"/>
                      <a:pt x="310573" y="0"/>
                      <a:pt x="422673" y="1"/>
                    </a:cubicBezTo>
                    <a:cubicBezTo>
                      <a:pt x="534773" y="1"/>
                      <a:pt x="642281" y="44533"/>
                      <a:pt x="721547" y="123799"/>
                    </a:cubicBezTo>
                    <a:cubicBezTo>
                      <a:pt x="800813" y="203066"/>
                      <a:pt x="845345" y="310574"/>
                      <a:pt x="845344" y="422674"/>
                    </a:cubicBezTo>
                    <a:cubicBezTo>
                      <a:pt x="845344" y="534774"/>
                      <a:pt x="800813" y="642282"/>
                      <a:pt x="721546" y="721548"/>
                    </a:cubicBezTo>
                    <a:cubicBezTo>
                      <a:pt x="642280" y="800814"/>
                      <a:pt x="534771" y="845346"/>
                      <a:pt x="422672" y="845346"/>
                    </a:cubicBezTo>
                    <a:cubicBezTo>
                      <a:pt x="310572" y="845346"/>
                      <a:pt x="203064" y="800814"/>
                      <a:pt x="123798" y="721548"/>
                    </a:cubicBezTo>
                    <a:cubicBezTo>
                      <a:pt x="44532" y="642282"/>
                      <a:pt x="0" y="534773"/>
                      <a:pt x="0" y="422674"/>
                    </a:cubicBezTo>
                    <a:lnTo>
                      <a:pt x="0" y="422672"/>
                    </a:lnTo>
                    <a:close/>
                  </a:path>
                </a:pathLst>
              </a:custGeom>
              <a:noFill/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srgbClr val="336699"/>
                  </a:buClr>
                  <a:defRPr/>
                </a:pPr>
                <a:r>
                  <a:rPr lang="ko-KR" altLang="en-US" sz="1400" b="1" spc="-100">
                    <a:ln w="0">
                      <a:noFill/>
                    </a:ln>
                    <a:gradFill>
                      <a:gsLst>
                        <a:gs pos="49000">
                          <a:srgbClr val="001942"/>
                        </a:gs>
                        <a:gs pos="50000">
                          <a:srgbClr val="00579E"/>
                        </a:gs>
                        <a:gs pos="50000">
                          <a:srgbClr val="001942"/>
                        </a:gs>
                      </a:gsLst>
                      <a:lin ang="5400000" scaled="0"/>
                    </a:gradFill>
                    <a:effectLst>
                      <a:outerShdw blurRad="50800" dist="38100" dir="2700000" algn="tl" rotWithShape="0">
                        <a:srgbClr val="FFFFFF">
                          <a:alpha val="40000"/>
                        </a:srgbClr>
                      </a:outerShdw>
                    </a:effectLst>
                    <a:sym typeface="Wingdings 2"/>
                  </a:rPr>
                  <a:t>인식 결과</a:t>
                </a:r>
                <a:endParaRPr lang="en-US" altLang="ko-KR" sz="1400" b="1" spc="-100" dirty="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endParaRPr>
              </a:p>
            </p:txBody>
          </p:sp>
        </p:grpSp>
      </p:grpSp>
      <p:grpSp>
        <p:nvGrpSpPr>
          <p:cNvPr id="53" name="그룹 431">
            <a:extLst>
              <a:ext uri="{FF2B5EF4-FFF2-40B4-BE49-F238E27FC236}">
                <a16:creationId xmlns:a16="http://schemas.microsoft.com/office/drawing/2014/main" id="{741B04B0-2D52-489C-A963-B9B15DA4438D}"/>
              </a:ext>
            </a:extLst>
          </p:cNvPr>
          <p:cNvGrpSpPr/>
          <p:nvPr/>
        </p:nvGrpSpPr>
        <p:grpSpPr>
          <a:xfrm>
            <a:off x="1009907" y="2037582"/>
            <a:ext cx="1066839" cy="1052468"/>
            <a:chOff x="4143150" y="2932640"/>
            <a:chExt cx="1889970" cy="1864512"/>
          </a:xfrm>
        </p:grpSpPr>
        <p:pic>
          <p:nvPicPr>
            <p:cNvPr id="54" name="그림 53" descr="011.png">
              <a:extLst>
                <a:ext uri="{FF2B5EF4-FFF2-40B4-BE49-F238E27FC236}">
                  <a16:creationId xmlns:a16="http://schemas.microsoft.com/office/drawing/2014/main" id="{87B2799F-3C24-40E6-82A0-10305938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/>
            </a:blip>
            <a:stretch>
              <a:fillRect/>
            </a:stretch>
          </p:blipFill>
          <p:spPr>
            <a:xfrm>
              <a:off x="4143150" y="2932640"/>
              <a:ext cx="1889970" cy="186451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4D981A-E86A-45E7-A00D-361D978824E8}"/>
                </a:ext>
              </a:extLst>
            </p:cNvPr>
            <p:cNvSpPr/>
            <p:nvPr/>
          </p:nvSpPr>
          <p:spPr>
            <a:xfrm>
              <a:off x="4397234" y="3418314"/>
              <a:ext cx="1380336" cy="9269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r>
                <a:rPr lang="ko-KR" altLang="en-US" sz="1400" b="1" kern="10">
                  <a:ln w="9525">
                    <a:noFill/>
                    <a:round/>
                    <a:headEnd/>
                    <a:tailEnd/>
                  </a:ln>
                  <a:solidFill>
                    <a:srgbClr val="2FA0BB"/>
                  </a:solidFill>
                </a:rPr>
                <a:t>음성</a:t>
              </a:r>
              <a:endParaRPr lang="en-US" altLang="ko-KR" sz="1400" b="1" kern="10">
                <a:ln w="9525">
                  <a:noFill/>
                  <a:round/>
                  <a:headEnd/>
                  <a:tailEnd/>
                </a:ln>
                <a:solidFill>
                  <a:srgbClr val="2FA0BB"/>
                </a:solidFill>
              </a:endParaRPr>
            </a:p>
            <a:p>
              <a:pPr algn="ctr" latinLnBrk="0">
                <a:defRPr/>
              </a:pPr>
              <a:r>
                <a:rPr lang="ko-KR" altLang="en-US" sz="1400" b="1" kern="10">
                  <a:ln w="9525">
                    <a:noFill/>
                    <a:round/>
                    <a:headEnd/>
                    <a:tailEnd/>
                  </a:ln>
                  <a:solidFill>
                    <a:srgbClr val="2FA0BB"/>
                  </a:solidFill>
                </a:rPr>
                <a:t>신호</a:t>
              </a:r>
              <a:endParaRPr lang="en-US" altLang="ko-KR" sz="1400" b="1" kern="10" dirty="0">
                <a:ln w="9525">
                  <a:noFill/>
                  <a:round/>
                  <a:headEnd/>
                  <a:tailEnd/>
                </a:ln>
                <a:solidFill>
                  <a:srgbClr val="2FA0BB"/>
                </a:solidFill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62F2F6F-3DBB-40C1-A5BC-5BC92F821BAC}"/>
              </a:ext>
            </a:extLst>
          </p:cNvPr>
          <p:cNvCxnSpPr>
            <a:cxnSpLocks/>
          </p:cNvCxnSpPr>
          <p:nvPr/>
        </p:nvCxnSpPr>
        <p:spPr>
          <a:xfrm>
            <a:off x="2097194" y="2558864"/>
            <a:ext cx="231412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A1DEA3D-23AA-4FE6-B65C-4A296CBBCFFD}"/>
              </a:ext>
            </a:extLst>
          </p:cNvPr>
          <p:cNvGrpSpPr/>
          <p:nvPr/>
        </p:nvGrpSpPr>
        <p:grpSpPr>
          <a:xfrm>
            <a:off x="3834098" y="2290139"/>
            <a:ext cx="972252" cy="566405"/>
            <a:chOff x="3622430" y="2290139"/>
            <a:chExt cx="972252" cy="566405"/>
          </a:xfrm>
        </p:grpSpPr>
        <p:sp>
          <p:nvSpPr>
            <p:cNvPr id="58" name="타원 698">
              <a:extLst>
                <a:ext uri="{FF2B5EF4-FFF2-40B4-BE49-F238E27FC236}">
                  <a16:creationId xmlns:a16="http://schemas.microsoft.com/office/drawing/2014/main" id="{A9B6035C-D0D0-4BF3-BA73-3D4DEF3CB5C7}"/>
                </a:ext>
              </a:extLst>
            </p:cNvPr>
            <p:cNvSpPr/>
            <p:nvPr/>
          </p:nvSpPr>
          <p:spPr bwMode="auto">
            <a:xfrm>
              <a:off x="3622430" y="2290139"/>
              <a:ext cx="972252" cy="566405"/>
            </a:xfrm>
            <a:prstGeom prst="roundRect">
              <a:avLst/>
            </a:prstGeom>
            <a:solidFill>
              <a:srgbClr val="4472C4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headEnd type="oval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47B32D14-62FC-42E4-9498-794338033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746" y="2347306"/>
              <a:ext cx="834384" cy="442168"/>
            </a:xfrm>
            <a:prstGeom prst="roundRect">
              <a:avLst/>
            </a:prstGeom>
            <a:gradFill flip="none" rotWithShape="1">
              <a:gsLst>
                <a:gs pos="50000">
                  <a:sysClr val="window" lastClr="FFFFFF"/>
                </a:gs>
                <a:gs pos="0">
                  <a:sysClr val="window" lastClr="FFFFFF">
                    <a:lumMod val="85000"/>
                  </a:sysClr>
                </a:gs>
              </a:gsLst>
              <a:lin ang="16200000" scaled="1"/>
              <a:tileRect/>
            </a:gradFill>
            <a:ln w="50800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  <p:sp>
          <p:nvSpPr>
            <p:cNvPr id="60" name="자유형 676">
              <a:extLst>
                <a:ext uri="{FF2B5EF4-FFF2-40B4-BE49-F238E27FC236}">
                  <a16:creationId xmlns:a16="http://schemas.microsoft.com/office/drawing/2014/main" id="{AF3860ED-F029-4ADC-9686-75B3FDC9BB2B}"/>
                </a:ext>
              </a:extLst>
            </p:cNvPr>
            <p:cNvSpPr/>
            <p:nvPr/>
          </p:nvSpPr>
          <p:spPr bwMode="auto">
            <a:xfrm>
              <a:off x="3763995" y="2305416"/>
              <a:ext cx="703001" cy="536678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endParaRPr lang="en-US" altLang="ko-KR" sz="14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4CC0F49C-F617-4CE1-9FE9-79016F227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906" y="2371307"/>
              <a:ext cx="834384" cy="442168"/>
            </a:xfrm>
            <a:prstGeom prst="roundRect">
              <a:avLst/>
            </a:prstGeom>
            <a:noFill/>
            <a:ln w="50800" cap="flat" cmpd="sng" algn="ctr">
              <a:noFill/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r>
                <a:rPr lang="ko-KR" altLang="en-US" sz="1200" b="1" spc="-10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rPr>
                <a:t>잡음 처리</a:t>
              </a: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F25CB41-D3A3-4AFC-9307-26C6454EFE6B}"/>
              </a:ext>
            </a:extLst>
          </p:cNvPr>
          <p:cNvGrpSpPr/>
          <p:nvPr/>
        </p:nvGrpSpPr>
        <p:grpSpPr>
          <a:xfrm>
            <a:off x="4082519" y="3688953"/>
            <a:ext cx="975664" cy="566405"/>
            <a:chOff x="4082519" y="3688953"/>
            <a:chExt cx="975664" cy="56640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3A6A1CA-D1E9-494E-BEC2-8DF17474F1C7}"/>
                </a:ext>
              </a:extLst>
            </p:cNvPr>
            <p:cNvGrpSpPr/>
            <p:nvPr/>
          </p:nvGrpSpPr>
          <p:grpSpPr>
            <a:xfrm>
              <a:off x="4082519" y="3688953"/>
              <a:ext cx="975664" cy="566405"/>
              <a:chOff x="2355650" y="1625713"/>
              <a:chExt cx="883477" cy="566405"/>
            </a:xfrm>
          </p:grpSpPr>
          <p:sp>
            <p:nvSpPr>
              <p:cNvPr id="19" name="타원 801">
                <a:extLst>
                  <a:ext uri="{FF2B5EF4-FFF2-40B4-BE49-F238E27FC236}">
                    <a16:creationId xmlns:a16="http://schemas.microsoft.com/office/drawing/2014/main" id="{613E83FD-8547-4BC3-9761-97A0CBB07AB4}"/>
                  </a:ext>
                </a:extLst>
              </p:cNvPr>
              <p:cNvSpPr/>
              <p:nvPr/>
            </p:nvSpPr>
            <p:spPr bwMode="auto">
              <a:xfrm>
                <a:off x="2355650" y="1625713"/>
                <a:ext cx="883477" cy="566405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noFill/>
                <a:prstDash val="solid"/>
                <a:headEnd type="oval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7CCC966E-0065-4265-8287-7503262E5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19" y="1683779"/>
                <a:ext cx="758532" cy="442168"/>
              </a:xfrm>
              <a:prstGeom prst="roundRect">
                <a:avLst/>
              </a:prstGeom>
              <a:gradFill flip="none" rotWithShape="1">
                <a:gsLst>
                  <a:gs pos="5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508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headEnd type="oval"/>
                <a:tailEnd type="oval"/>
              </a:ln>
              <a:effectLst>
                <a:innerShdw blurRad="254000" dist="38100" dir="13500000">
                  <a:prstClr val="black">
                    <a:alpha val="50000"/>
                  </a:prstClr>
                </a:innerShdw>
              </a:effectLst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자유형 779">
                <a:extLst>
                  <a:ext uri="{FF2B5EF4-FFF2-40B4-BE49-F238E27FC236}">
                    <a16:creationId xmlns:a16="http://schemas.microsoft.com/office/drawing/2014/main" id="{C226D1A3-A932-4C89-9D37-7E4627D2DF9C}"/>
                  </a:ext>
                </a:extLst>
              </p:cNvPr>
              <p:cNvSpPr/>
              <p:nvPr/>
            </p:nvSpPr>
            <p:spPr bwMode="auto">
              <a:xfrm>
                <a:off x="2379227" y="1767384"/>
                <a:ext cx="850631" cy="302941"/>
              </a:xfrm>
              <a:prstGeom prst="roundRect">
                <a:avLst/>
              </a:prstGeom>
              <a:noFill/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srgbClr val="336699"/>
                  </a:buClr>
                  <a:defRPr/>
                </a:pPr>
                <a:endParaRPr lang="en-US" altLang="ko-KR" sz="1200" b="1" spc="-100" dirty="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endParaRPr>
              </a:p>
            </p:txBody>
          </p:sp>
        </p:grp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0DD7D6AF-8FC2-47C1-B1F1-DF8A73173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481" y="3770967"/>
              <a:ext cx="834384" cy="442168"/>
            </a:xfrm>
            <a:prstGeom prst="roundRect">
              <a:avLst/>
            </a:prstGeom>
            <a:noFill/>
            <a:ln w="50800" cap="flat" cmpd="sng" algn="ctr">
              <a:noFill/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r>
                <a:rPr lang="ko-KR" altLang="en-US" sz="1200" b="1" spc="-10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rPr>
                <a:t>특징 추출</a:t>
              </a: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923DDFF-0014-4596-BE48-C8560F3BB9F8}"/>
              </a:ext>
            </a:extLst>
          </p:cNvPr>
          <p:cNvGrpSpPr/>
          <p:nvPr/>
        </p:nvGrpSpPr>
        <p:grpSpPr>
          <a:xfrm>
            <a:off x="5463389" y="3688953"/>
            <a:ext cx="975664" cy="566405"/>
            <a:chOff x="5429521" y="3688953"/>
            <a:chExt cx="975664" cy="566405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DA0CDB2-B8FE-4E7B-BD45-89207F71B6E6}"/>
                </a:ext>
              </a:extLst>
            </p:cNvPr>
            <p:cNvGrpSpPr/>
            <p:nvPr/>
          </p:nvGrpSpPr>
          <p:grpSpPr>
            <a:xfrm>
              <a:off x="5429521" y="3688953"/>
              <a:ext cx="975664" cy="566405"/>
              <a:chOff x="2355650" y="1625713"/>
              <a:chExt cx="883477" cy="566405"/>
            </a:xfrm>
          </p:grpSpPr>
          <p:sp>
            <p:nvSpPr>
              <p:cNvPr id="64" name="타원 801">
                <a:extLst>
                  <a:ext uri="{FF2B5EF4-FFF2-40B4-BE49-F238E27FC236}">
                    <a16:creationId xmlns:a16="http://schemas.microsoft.com/office/drawing/2014/main" id="{D3BE0421-F43E-4DEB-9C8E-A669EF45F8BD}"/>
                  </a:ext>
                </a:extLst>
              </p:cNvPr>
              <p:cNvSpPr/>
              <p:nvPr/>
            </p:nvSpPr>
            <p:spPr bwMode="auto">
              <a:xfrm>
                <a:off x="2355650" y="1625713"/>
                <a:ext cx="883477" cy="566405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noFill/>
                <a:prstDash val="solid"/>
                <a:headEnd type="oval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8A58CBC0-AE8B-41F4-B83C-5E344EEDC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19" y="1683779"/>
                <a:ext cx="758532" cy="442168"/>
              </a:xfrm>
              <a:prstGeom prst="roundRect">
                <a:avLst/>
              </a:prstGeom>
              <a:gradFill flip="none" rotWithShape="1">
                <a:gsLst>
                  <a:gs pos="50000">
                    <a:sysClr val="window" lastClr="FFFFFF"/>
                  </a:gs>
                  <a:gs pos="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508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headEnd type="oval"/>
                <a:tailEnd type="oval"/>
              </a:ln>
              <a:effectLst>
                <a:innerShdw blurRad="254000" dist="38100" dir="13500000">
                  <a:prstClr val="black">
                    <a:alpha val="50000"/>
                  </a:prstClr>
                </a:innerShdw>
              </a:effectLst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자유형 779">
                <a:extLst>
                  <a:ext uri="{FF2B5EF4-FFF2-40B4-BE49-F238E27FC236}">
                    <a16:creationId xmlns:a16="http://schemas.microsoft.com/office/drawing/2014/main" id="{BE92960B-394C-4AF2-83B3-2222F2E9D819}"/>
                  </a:ext>
                </a:extLst>
              </p:cNvPr>
              <p:cNvSpPr/>
              <p:nvPr/>
            </p:nvSpPr>
            <p:spPr bwMode="auto">
              <a:xfrm>
                <a:off x="2379227" y="1767384"/>
                <a:ext cx="850631" cy="302941"/>
              </a:xfrm>
              <a:prstGeom prst="roundRect">
                <a:avLst/>
              </a:prstGeom>
              <a:noFill/>
              <a:ln w="635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500063" indent="-4286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001713" indent="-87313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501775" indent="-13017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03425" indent="-174625" algn="l" defTabSz="1001713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srgbClr val="336699"/>
                  </a:buClr>
                  <a:defRPr/>
                </a:pPr>
                <a:endParaRPr lang="en-US" altLang="ko-KR" sz="1200" b="1" spc="-100" dirty="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endParaRPr>
              </a:p>
            </p:txBody>
          </p:sp>
        </p:grp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59D65C0B-8502-46A2-B7FA-BC699BAD6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6483" y="3770967"/>
              <a:ext cx="834384" cy="442168"/>
            </a:xfrm>
            <a:prstGeom prst="roundRect">
              <a:avLst/>
            </a:prstGeom>
            <a:noFill/>
            <a:ln w="50800" cap="flat" cmpd="sng" algn="ctr">
              <a:noFill/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r>
                <a:rPr lang="ko-KR" altLang="en-US" sz="1200" b="1" spc="-10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rPr>
                <a:t>비교</a:t>
              </a: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5891541-8F0E-4C68-888C-2F2F6D40E8C3}"/>
              </a:ext>
            </a:extLst>
          </p:cNvPr>
          <p:cNvGrpSpPr/>
          <p:nvPr/>
        </p:nvGrpSpPr>
        <p:grpSpPr>
          <a:xfrm>
            <a:off x="2427144" y="2280613"/>
            <a:ext cx="972252" cy="566405"/>
            <a:chOff x="2427144" y="2280613"/>
            <a:chExt cx="972252" cy="566405"/>
          </a:xfrm>
        </p:grpSpPr>
        <p:sp>
          <p:nvSpPr>
            <p:cNvPr id="69" name="타원 698">
              <a:extLst>
                <a:ext uri="{FF2B5EF4-FFF2-40B4-BE49-F238E27FC236}">
                  <a16:creationId xmlns:a16="http://schemas.microsoft.com/office/drawing/2014/main" id="{FBF7DD7E-B0FB-485D-A8F3-B7091A1DF23B}"/>
                </a:ext>
              </a:extLst>
            </p:cNvPr>
            <p:cNvSpPr/>
            <p:nvPr/>
          </p:nvSpPr>
          <p:spPr bwMode="auto">
            <a:xfrm>
              <a:off x="2427144" y="2280613"/>
              <a:ext cx="972252" cy="566405"/>
            </a:xfrm>
            <a:prstGeom prst="roundRect">
              <a:avLst/>
            </a:prstGeom>
            <a:solidFill>
              <a:srgbClr val="4472C4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headEnd type="oval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2599B12E-FB00-47CB-8212-2823D59E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460" y="2337780"/>
              <a:ext cx="834384" cy="442168"/>
            </a:xfrm>
            <a:prstGeom prst="roundRect">
              <a:avLst/>
            </a:prstGeom>
            <a:gradFill flip="none" rotWithShape="1">
              <a:gsLst>
                <a:gs pos="50000">
                  <a:sysClr val="window" lastClr="FFFFFF"/>
                </a:gs>
                <a:gs pos="0">
                  <a:sysClr val="window" lastClr="FFFFFF">
                    <a:lumMod val="85000"/>
                  </a:sysClr>
                </a:gs>
              </a:gsLst>
              <a:lin ang="16200000" scaled="1"/>
              <a:tileRect/>
            </a:gradFill>
            <a:ln w="50800" cap="flat" cmpd="sng" algn="ctr">
              <a:solidFill>
                <a:sysClr val="window" lastClr="FFFFFF">
                  <a:lumMod val="95000"/>
                </a:sysClr>
              </a:solidFill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  <p:sp>
          <p:nvSpPr>
            <p:cNvPr id="71" name="자유형 676">
              <a:extLst>
                <a:ext uri="{FF2B5EF4-FFF2-40B4-BE49-F238E27FC236}">
                  <a16:creationId xmlns:a16="http://schemas.microsoft.com/office/drawing/2014/main" id="{66B8BDFC-8F96-43FC-9F54-173D7432BDC2}"/>
                </a:ext>
              </a:extLst>
            </p:cNvPr>
            <p:cNvSpPr/>
            <p:nvPr/>
          </p:nvSpPr>
          <p:spPr bwMode="auto">
            <a:xfrm>
              <a:off x="2568709" y="2295890"/>
              <a:ext cx="703001" cy="536678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endParaRPr lang="en-US" altLang="ko-KR" sz="14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7BF798C8-AF97-4729-8D21-971676284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620" y="2361781"/>
              <a:ext cx="834384" cy="442168"/>
            </a:xfrm>
            <a:prstGeom prst="roundRect">
              <a:avLst/>
            </a:prstGeom>
            <a:noFill/>
            <a:ln w="50800" cap="flat" cmpd="sng" algn="ctr">
              <a:noFill/>
              <a:prstDash val="solid"/>
              <a:headEnd type="oval"/>
              <a:tailEnd type="oval"/>
            </a:ln>
            <a:effectLst>
              <a:innerShdw blurRad="254000" dist="38100" dir="13500000">
                <a:prstClr val="black">
                  <a:alpha val="50000"/>
                </a:prstClr>
              </a:innerShdw>
            </a:effectLst>
          </p:spPr>
          <p:txBody>
            <a:bodyPr anchor="ctr"/>
            <a:lstStyle>
              <a:defPPr>
                <a:defRPr lang="ko-KR"/>
              </a:defPPr>
              <a:lvl1pPr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0063" indent="-4286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1713" indent="-87313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01775" indent="-13017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03425" indent="-174625" algn="l" defTabSz="1001713" rtl="0" fontAlgn="base" latinLnBrk="1">
                <a:spcBef>
                  <a:spcPct val="0"/>
                </a:spcBef>
                <a:spcAft>
                  <a:spcPct val="0"/>
                </a:spcAft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r>
                <a:rPr lang="ko-KR" altLang="en-US" sz="1200" b="1" spc="-10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rPr>
                <a:t>인식구간</a:t>
              </a:r>
              <a:endParaRPr lang="en-US" altLang="ko-KR" sz="1200" b="1" spc="-10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  <a:p>
              <a:pPr algn="ctr" latinLnBrk="0">
                <a:lnSpc>
                  <a:spcPct val="90000"/>
                </a:lnSpc>
                <a:buClr>
                  <a:srgbClr val="336699"/>
                </a:buClr>
                <a:defRPr/>
              </a:pPr>
              <a:r>
                <a:rPr lang="ko-KR" altLang="en-US" sz="1200" b="1" spc="-100">
                  <a:ln w="0">
                    <a:noFill/>
                  </a:ln>
                  <a:gradFill>
                    <a:gsLst>
                      <a:gs pos="49000">
                        <a:srgbClr val="001942"/>
                      </a:gs>
                      <a:gs pos="50000">
                        <a:srgbClr val="00579E"/>
                      </a:gs>
                      <a:gs pos="50000">
                        <a:srgbClr val="001942"/>
                      </a:gs>
                    </a:gsLst>
                    <a:lin ang="5400000" scaled="0"/>
                  </a:gradFill>
                  <a:effectLst>
                    <a:outerShdw blurRad="50800" dist="38100" dir="2700000" algn="tl" rotWithShape="0">
                      <a:srgbClr val="FFFFFF">
                        <a:alpha val="40000"/>
                      </a:srgbClr>
                    </a:outerShdw>
                  </a:effectLst>
                  <a:sym typeface="Wingdings 2"/>
                </a:rPr>
                <a:t>추출</a:t>
              </a:r>
              <a:endParaRPr lang="en-US" altLang="ko-KR" sz="1200" b="1" spc="-100" dirty="0">
                <a:ln w="0">
                  <a:noFill/>
                </a:ln>
                <a:gradFill>
                  <a:gsLst>
                    <a:gs pos="49000">
                      <a:srgbClr val="001942"/>
                    </a:gs>
                    <a:gs pos="50000">
                      <a:srgbClr val="00579E"/>
                    </a:gs>
                    <a:gs pos="50000">
                      <a:srgbClr val="001942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srgbClr val="FFFFFF">
                      <a:alpha val="40000"/>
                    </a:srgbClr>
                  </a:outerShdw>
                </a:effectLst>
                <a:sym typeface="Wingdings 2"/>
              </a:endParaRPr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2A4702-3CF3-41E7-AC12-2D29EE754376}"/>
              </a:ext>
            </a:extLst>
          </p:cNvPr>
          <p:cNvCxnSpPr>
            <a:cxnSpLocks/>
          </p:cNvCxnSpPr>
          <p:nvPr/>
        </p:nvCxnSpPr>
        <p:spPr>
          <a:xfrm>
            <a:off x="3516844" y="2568390"/>
            <a:ext cx="215503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D647D7A-073F-49A1-B6C3-5CE197629758}"/>
              </a:ext>
            </a:extLst>
          </p:cNvPr>
          <p:cNvCxnSpPr>
            <a:cxnSpLocks/>
          </p:cNvCxnSpPr>
          <p:nvPr/>
        </p:nvCxnSpPr>
        <p:spPr>
          <a:xfrm>
            <a:off x="5167844" y="3966073"/>
            <a:ext cx="215503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5381CAB-A0E9-453F-BFAB-6A6CB41BA7C5}"/>
              </a:ext>
            </a:extLst>
          </p:cNvPr>
          <p:cNvCxnSpPr>
            <a:cxnSpLocks/>
          </p:cNvCxnSpPr>
          <p:nvPr/>
        </p:nvCxnSpPr>
        <p:spPr>
          <a:xfrm>
            <a:off x="6566211" y="3972155"/>
            <a:ext cx="215503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3D2016B3-18DD-48E5-B7C3-53ADAB687449}"/>
              </a:ext>
            </a:extLst>
          </p:cNvPr>
          <p:cNvSpPr/>
          <p:nvPr/>
        </p:nvSpPr>
        <p:spPr>
          <a:xfrm>
            <a:off x="4347892" y="3055132"/>
            <a:ext cx="321733" cy="477110"/>
          </a:xfrm>
          <a:prstGeom prst="downArrow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8943DE-0FD3-47C0-8E42-A9C19B52D4D9}"/>
              </a:ext>
            </a:extLst>
          </p:cNvPr>
          <p:cNvSpPr txBox="1"/>
          <p:nvPr/>
        </p:nvSpPr>
        <p:spPr>
          <a:xfrm>
            <a:off x="1097919" y="171669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&lt;</a:t>
            </a:r>
            <a:r>
              <a:rPr lang="ko-KR" altLang="en-US" sz="1100"/>
              <a:t>전처리부</a:t>
            </a:r>
            <a:r>
              <a:rPr lang="en-US" altLang="ko-KR" sz="1100"/>
              <a:t>&gt;</a:t>
            </a:r>
            <a:endParaRPr lang="ko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E817A5-A104-43A5-B7BC-EEDA94063B1C}"/>
              </a:ext>
            </a:extLst>
          </p:cNvPr>
          <p:cNvSpPr txBox="1"/>
          <p:nvPr/>
        </p:nvSpPr>
        <p:spPr>
          <a:xfrm>
            <a:off x="7108874" y="307092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&lt;</a:t>
            </a:r>
            <a:r>
              <a:rPr lang="ko-KR" altLang="en-US" sz="1100"/>
              <a:t>인식부</a:t>
            </a:r>
            <a:r>
              <a:rPr lang="en-US" altLang="ko-KR" sz="1100"/>
              <a:t>&gt;</a:t>
            </a:r>
            <a:endParaRPr lang="ko-KR" altLang="en-US" sz="1100"/>
          </a:p>
        </p:txBody>
      </p:sp>
      <p:pic>
        <p:nvPicPr>
          <p:cNvPr id="1026" name="Picture 2" descr="DB ICON에 대한 이미지 검색결과">
            <a:extLst>
              <a:ext uri="{FF2B5EF4-FFF2-40B4-BE49-F238E27FC236}">
                <a16:creationId xmlns:a16="http://schemas.microsoft.com/office/drawing/2014/main" id="{B9FBB30D-674D-453D-BC8D-D22D3F6B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97" y="4715250"/>
            <a:ext cx="1034120" cy="7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F4B443F-A203-4815-8556-1BE7020FE3B3}"/>
              </a:ext>
            </a:extLst>
          </p:cNvPr>
          <p:cNvCxnSpPr>
            <a:cxnSpLocks/>
          </p:cNvCxnSpPr>
          <p:nvPr/>
        </p:nvCxnSpPr>
        <p:spPr>
          <a:xfrm rot="5400000">
            <a:off x="5872910" y="4510146"/>
            <a:ext cx="215503" cy="0"/>
          </a:xfrm>
          <a:prstGeom prst="line">
            <a:avLst/>
          </a:prstGeom>
          <a:noFill/>
          <a:ln w="1270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47605BE-6733-4C32-92E3-D257F09F8A14}"/>
              </a:ext>
            </a:extLst>
          </p:cNvPr>
          <p:cNvSpPr txBox="1"/>
          <p:nvPr/>
        </p:nvSpPr>
        <p:spPr>
          <a:xfrm>
            <a:off x="5489580" y="5460284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&lt;</a:t>
            </a:r>
            <a:r>
              <a:rPr lang="ko-KR" altLang="en-US" sz="1100"/>
              <a:t>음성인식</a:t>
            </a:r>
            <a:r>
              <a:rPr lang="en-US" altLang="ko-KR" sz="1100"/>
              <a:t>DB&gt;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71710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6819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D.	</a:t>
            </a:r>
            <a:r>
              <a:rPr lang="en-US" altLang="ko-KR" sz="2400" spc="-150"/>
              <a:t>A Summary of the Differences Between DNNs and GMMs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0AB380-6A85-4D80-80BC-CC8D3C862C75}"/>
              </a:ext>
            </a:extLst>
          </p:cNvPr>
          <p:cNvSpPr/>
          <p:nvPr/>
        </p:nvSpPr>
        <p:spPr>
          <a:xfrm>
            <a:off x="522212" y="1152436"/>
            <a:ext cx="8099577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First, one major element of the DBN-DNN, the RBM which serves as the building block for pre-training, is an instance of “product of experts”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63A7C5-73A8-4342-8DD6-1D09EF3328CB}"/>
              </a:ext>
            </a:extLst>
          </p:cNvPr>
          <p:cNvSpPr/>
          <p:nvPr/>
        </p:nvSpPr>
        <p:spPr>
          <a:xfrm>
            <a:off x="522212" y="2167235"/>
            <a:ext cx="8099577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Second, while both DNNs and GMMs are nonlinear models, the nature of the nonlinearity is very different.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2B483F-0FDC-4786-A428-66B53429ECBC}"/>
              </a:ext>
            </a:extLst>
          </p:cNvPr>
          <p:cNvSpPr/>
          <p:nvPr/>
        </p:nvSpPr>
        <p:spPr>
          <a:xfrm>
            <a:off x="522212" y="3152685"/>
            <a:ext cx="809957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Third, DNNs are good at exploiting multiple frames of input coefficients whereas GMMs that use diagonal covariance matrices benefit much less from multiple frames because they require decorrelated inputs.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A7AE0-DF2E-40A0-8CC9-84DB0865EDFE}"/>
              </a:ext>
            </a:extLst>
          </p:cNvPr>
          <p:cNvSpPr/>
          <p:nvPr/>
        </p:nvSpPr>
        <p:spPr>
          <a:xfrm>
            <a:off x="522212" y="4415134"/>
            <a:ext cx="8099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Times New Roman" panose="02020603050405020304" pitchFamily="18" charset="0"/>
              </a:rPr>
              <a:t>Finally, DNNs are learned using stochastic gradient descent, while GMMs are learned using the EM algorithm or its extensions which makes GMM learning much easier to parallelize on a cluster machine.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7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A05A9C7-9BCF-4CD2-B008-1A450310C4D9}"/>
              </a:ext>
            </a:extLst>
          </p:cNvPr>
          <p:cNvGrpSpPr/>
          <p:nvPr/>
        </p:nvGrpSpPr>
        <p:grpSpPr>
          <a:xfrm>
            <a:off x="3477897" y="393816"/>
            <a:ext cx="2188205" cy="2185171"/>
            <a:chOff x="3477897" y="1479666"/>
            <a:chExt cx="2188205" cy="21851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3FF1D4-C5E6-492A-9336-BC4D58F5F085}"/>
                </a:ext>
              </a:extLst>
            </p:cNvPr>
            <p:cNvGrpSpPr/>
            <p:nvPr/>
          </p:nvGrpSpPr>
          <p:grpSpPr>
            <a:xfrm>
              <a:off x="3477897" y="1479666"/>
              <a:ext cx="2188205" cy="2185171"/>
              <a:chOff x="3477897" y="1736841"/>
              <a:chExt cx="2188205" cy="2185171"/>
            </a:xfrm>
          </p:grpSpPr>
          <p:pic>
            <p:nvPicPr>
              <p:cNvPr id="6" name="Picture 2" descr="android oreo에 대한 이미지 검색결과">
                <a:extLst>
                  <a:ext uri="{FF2B5EF4-FFF2-40B4-BE49-F238E27FC236}">
                    <a16:creationId xmlns:a16="http://schemas.microsoft.com/office/drawing/2014/main" id="{FAB951D4-F898-4EDB-A68F-D208C7789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897" y="1736841"/>
                <a:ext cx="2188205" cy="2185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21521E6-E8CB-4D0F-9C6B-8D8907C25D2D}"/>
                  </a:ext>
                </a:extLst>
              </p:cNvPr>
              <p:cNvSpPr/>
              <p:nvPr/>
            </p:nvSpPr>
            <p:spPr>
              <a:xfrm>
                <a:off x="4128773" y="2572387"/>
                <a:ext cx="886450" cy="5140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54AD9-111C-4ADF-A87C-317ABF0124D8}"/>
                </a:ext>
              </a:extLst>
            </p:cNvPr>
            <p:cNvSpPr txBox="1"/>
            <p:nvPr/>
          </p:nvSpPr>
          <p:spPr>
            <a:xfrm>
              <a:off x="4297574" y="233043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Ⅳ</a:t>
              </a:r>
              <a:endParaRPr lang="ko-KR" altLang="en-US" sz="2800"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2B8B89-F15A-4173-A371-33564217373E}"/>
              </a:ext>
            </a:extLst>
          </p:cNvPr>
          <p:cNvSpPr txBox="1"/>
          <p:nvPr/>
        </p:nvSpPr>
        <p:spPr>
          <a:xfrm>
            <a:off x="288648" y="2833433"/>
            <a:ext cx="8566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50">
                <a:latin typeface="+mj-ea"/>
                <a:ea typeface="+mj-ea"/>
              </a:rPr>
              <a:t>Comparing DBN-DNNs with GMMs </a:t>
            </a:r>
          </a:p>
          <a:p>
            <a:pPr algn="ctr"/>
            <a:r>
              <a:rPr lang="en-US" altLang="ko-KR" sz="3600" b="1" spc="-150">
                <a:latin typeface="+mj-ea"/>
                <a:ea typeface="+mj-ea"/>
              </a:rPr>
              <a:t>for Large-Vocabulary Speech Recognition</a:t>
            </a:r>
            <a:endParaRPr lang="ko-KR" altLang="en-US" sz="3600" b="1" spc="-15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144DAE-AAA7-4361-8633-A88465955CED}"/>
              </a:ext>
            </a:extLst>
          </p:cNvPr>
          <p:cNvSpPr/>
          <p:nvPr/>
        </p:nvSpPr>
        <p:spPr>
          <a:xfrm>
            <a:off x="919258" y="4159134"/>
            <a:ext cx="8099577" cy="2774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A.	Bing-Voice Search speech recognition task</a:t>
            </a:r>
          </a:p>
          <a:p>
            <a:r>
              <a:rPr lang="en-US" altLang="ko-KR"/>
              <a:t>B.	Switchboard speech recognition task</a:t>
            </a:r>
          </a:p>
          <a:p>
            <a:r>
              <a:rPr lang="en-US" altLang="ko-KR"/>
              <a:t>C.	Google Voice Input speech recognition task</a:t>
            </a:r>
          </a:p>
          <a:p>
            <a:r>
              <a:rPr lang="en-US" altLang="ko-KR"/>
              <a:t>D.	YouTube speech recognition task</a:t>
            </a:r>
          </a:p>
          <a:p>
            <a:r>
              <a:rPr lang="en-US" altLang="ko-KR"/>
              <a:t>E.	English-Broadcast-News speech recognition task</a:t>
            </a:r>
          </a:p>
          <a:p>
            <a:r>
              <a:rPr lang="en-US" altLang="ko-KR"/>
              <a:t>F.	Summary of the main results for DBN-DNN acoustic models on LVCSR tasks</a:t>
            </a:r>
          </a:p>
          <a:p>
            <a:r>
              <a:rPr lang="en-US" altLang="ko-KR"/>
              <a:t>G.	Speeding up DNN at recognition time</a:t>
            </a:r>
          </a:p>
          <a:p>
            <a:r>
              <a:rPr lang="en-US" altLang="ko-KR"/>
              <a:t>H.	Alternative pre-training methods for DNNs</a:t>
            </a:r>
          </a:p>
          <a:p>
            <a:r>
              <a:rPr lang="en-US" altLang="ko-KR"/>
              <a:t>I.	Alternative fine-tuning methods for DNNs</a:t>
            </a:r>
          </a:p>
        </p:txBody>
      </p:sp>
    </p:spTree>
    <p:extLst>
      <p:ext uri="{BB962C8B-B14F-4D97-AF65-F5344CB8AC3E}">
        <p14:creationId xmlns:p14="http://schemas.microsoft.com/office/powerpoint/2010/main" val="3791734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5172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A.	</a:t>
            </a:r>
            <a:r>
              <a:rPr lang="en-US" altLang="ko-KR" sz="2400" spc="-150"/>
              <a:t>Bing-Voice Search Speech Recognition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7AEC7-1C16-4697-B5C5-6C2582D0F850}"/>
              </a:ext>
            </a:extLst>
          </p:cNvPr>
          <p:cNvSpPr txBox="1"/>
          <p:nvPr/>
        </p:nvSpPr>
        <p:spPr>
          <a:xfrm>
            <a:off x="404609" y="1339700"/>
            <a:ext cx="8579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데이터 개요</a:t>
            </a:r>
            <a:endParaRPr lang="en-US" altLang="ko-KR" sz="2000" b="1"/>
          </a:p>
          <a:p>
            <a:endParaRPr lang="en-US" altLang="ko-KR" sz="1600"/>
          </a:p>
          <a:p>
            <a:r>
              <a:rPr lang="en-US" altLang="ko-KR" sz="1600"/>
              <a:t>BMVS(Bing</a:t>
            </a:r>
            <a:r>
              <a:rPr lang="ko-KR" altLang="en-US" sz="1600"/>
              <a:t> </a:t>
            </a:r>
            <a:r>
              <a:rPr lang="en-US" altLang="ko-KR" sz="1600"/>
              <a:t>Mobile</a:t>
            </a:r>
            <a:r>
              <a:rPr lang="ko-KR" altLang="en-US" sz="1600"/>
              <a:t> </a:t>
            </a:r>
            <a:r>
              <a:rPr lang="en-US" altLang="ko-KR" sz="1600"/>
              <a:t>Voice Search application)</a:t>
            </a:r>
            <a:r>
              <a:rPr lang="ko-KR" altLang="en-US" sz="1600"/>
              <a:t>에서 수집된 방대한 어휘의 데이터</a:t>
            </a:r>
            <a:endParaRPr lang="en-US" altLang="ko-KR" sz="1600"/>
          </a:p>
          <a:p>
            <a:r>
              <a:rPr lang="en-US" altLang="ko-KR" sz="1600"/>
              <a:t>24</a:t>
            </a:r>
            <a:r>
              <a:rPr lang="ko-KR" altLang="en-US" sz="1600"/>
              <a:t>시간 분량의 학습 데이터</a:t>
            </a:r>
            <a:endParaRPr lang="en-US" altLang="ko-KR" sz="1600"/>
          </a:p>
          <a:p>
            <a:r>
              <a:rPr lang="ko-KR" altLang="en-US" sz="1600"/>
              <a:t>소음</a:t>
            </a:r>
            <a:r>
              <a:rPr lang="en-US" altLang="ko-KR" sz="1600"/>
              <a:t>, </a:t>
            </a:r>
            <a:r>
              <a:rPr lang="ko-KR" altLang="en-US" sz="1600"/>
              <a:t>음악</a:t>
            </a:r>
            <a:r>
              <a:rPr lang="en-US" altLang="ko-KR" sz="1600"/>
              <a:t>, </a:t>
            </a:r>
            <a:r>
              <a:rPr lang="ko-KR" altLang="en-US" sz="1600"/>
              <a:t>주변 말소리</a:t>
            </a:r>
            <a:r>
              <a:rPr lang="en-US" altLang="ko-KR" sz="1600"/>
              <a:t>, </a:t>
            </a:r>
            <a:r>
              <a:rPr lang="ko-KR" altLang="en-US" sz="1600"/>
              <a:t>억양 등 다양한 잡음이 포함된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FC950-55FA-41C4-BD53-17964E6B04F8}"/>
              </a:ext>
            </a:extLst>
          </p:cNvPr>
          <p:cNvSpPr txBox="1"/>
          <p:nvPr/>
        </p:nvSpPr>
        <p:spPr>
          <a:xfrm>
            <a:off x="397516" y="3097615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성능</a:t>
            </a:r>
            <a:endParaRPr lang="en-US" altLang="ko-KR" sz="2000" b="1"/>
          </a:p>
          <a:p>
            <a:endParaRPr lang="en-US" altLang="ko-KR" sz="1600"/>
          </a:p>
          <a:p>
            <a:r>
              <a:rPr lang="en-US" altLang="ko-KR" sz="1600"/>
              <a:t>DNN-HMM</a:t>
            </a:r>
            <a:r>
              <a:rPr lang="ko-KR" altLang="en-US" sz="1600"/>
              <a:t> 모델의 성능이 정확도</a:t>
            </a:r>
            <a:r>
              <a:rPr lang="en-US" altLang="ko-KR" sz="1600"/>
              <a:t>(accuracy) 69.6%</a:t>
            </a:r>
            <a:r>
              <a:rPr lang="ko-KR" altLang="en-US" sz="1600"/>
              <a:t>로 가장 우수</a:t>
            </a:r>
            <a:endParaRPr lang="en-US" altLang="ko-KR" sz="1600"/>
          </a:p>
          <a:p>
            <a:r>
              <a:rPr lang="en-US" altLang="ko-KR" sz="1600"/>
              <a:t>GMM-HMM </a:t>
            </a:r>
            <a:r>
              <a:rPr lang="ko-KR" altLang="en-US" sz="1600"/>
              <a:t>모델은 정확도</a:t>
            </a:r>
            <a:r>
              <a:rPr lang="en-US" altLang="ko-KR" sz="1600"/>
              <a:t>(accuracy) 63.8%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59E86-74A5-478C-AB8B-097CC345E1A6}"/>
              </a:ext>
            </a:extLst>
          </p:cNvPr>
          <p:cNvSpPr txBox="1"/>
          <p:nvPr/>
        </p:nvSpPr>
        <p:spPr>
          <a:xfrm>
            <a:off x="404609" y="4685408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모델</a:t>
            </a:r>
            <a:endParaRPr lang="en-US" altLang="ko-KR" sz="2000" b="1"/>
          </a:p>
          <a:p>
            <a:endParaRPr lang="en-US" altLang="ko-KR" sz="1600"/>
          </a:p>
          <a:p>
            <a:r>
              <a:rPr lang="en-US" altLang="ko-KR" sz="1600"/>
              <a:t>5</a:t>
            </a:r>
            <a:r>
              <a:rPr lang="ko-KR" altLang="en-US" sz="1600"/>
              <a:t>개의  레이어</a:t>
            </a:r>
            <a:r>
              <a:rPr lang="en-US" altLang="ko-KR" sz="1600"/>
              <a:t>(</a:t>
            </a:r>
            <a:r>
              <a:rPr lang="ko-KR" altLang="en-US" sz="1600"/>
              <a:t>각 레이어당 </a:t>
            </a:r>
            <a:r>
              <a:rPr lang="en-US" altLang="ko-KR" sz="1600"/>
              <a:t>2048</a:t>
            </a:r>
            <a:r>
              <a:rPr lang="ko-KR" altLang="en-US" sz="1600"/>
              <a:t>개 </a:t>
            </a:r>
            <a:r>
              <a:rPr lang="en-US" altLang="ko-KR" sz="1600"/>
              <a:t>unit)</a:t>
            </a:r>
            <a:r>
              <a:rPr lang="ko-KR" altLang="en-US" sz="1600"/>
              <a:t>가 </a:t>
            </a:r>
            <a:r>
              <a:rPr lang="en-US" altLang="ko-KR" sz="1600"/>
              <a:t>11 frame</a:t>
            </a:r>
            <a:r>
              <a:rPr lang="ko-KR" altLang="en-US" sz="1600"/>
              <a:t>의 맥락 기반</a:t>
            </a:r>
            <a:r>
              <a:rPr lang="en-US" altLang="ko-KR" sz="1600"/>
              <a:t>, </a:t>
            </a:r>
            <a:r>
              <a:rPr lang="ko-KR" altLang="en-US" sz="1600"/>
              <a:t>총 </a:t>
            </a:r>
            <a:r>
              <a:rPr lang="en-US" altLang="ko-KR" sz="1600"/>
              <a:t>761</a:t>
            </a:r>
            <a:r>
              <a:rPr lang="ko-KR" altLang="en-US" sz="1600"/>
              <a:t>종의 타겟으로 선수 학습</a:t>
            </a:r>
            <a:endParaRPr lang="en-US" altLang="ko-KR" sz="1600"/>
          </a:p>
          <a:p>
            <a:r>
              <a:rPr lang="en-US" altLang="ko-KR" sz="1600"/>
              <a:t>monophone </a:t>
            </a:r>
            <a:r>
              <a:rPr lang="ko-KR" altLang="en-US" sz="1600"/>
              <a:t>보다는 </a:t>
            </a:r>
            <a:r>
              <a:rPr lang="en-US" altLang="ko-KR" sz="1600"/>
              <a:t>triphone</a:t>
            </a:r>
            <a:r>
              <a:rPr lang="ko-KR" altLang="en-US" sz="1600"/>
              <a:t>을 사용한 모델이 월등히 우수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515BC8-8320-4619-A7F2-AB005E83DFAA}"/>
              </a:ext>
            </a:extLst>
          </p:cNvPr>
          <p:cNvSpPr/>
          <p:nvPr/>
        </p:nvSpPr>
        <p:spPr>
          <a:xfrm>
            <a:off x="3281613" y="6093313"/>
            <a:ext cx="258077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hlinkClick r:id="rId3"/>
              </a:rPr>
              <a:t>monophone vs. triphone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93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5172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A.	</a:t>
            </a:r>
            <a:r>
              <a:rPr lang="en-US" altLang="ko-KR" sz="2400" spc="-150"/>
              <a:t>Bing-Voice Search Speech Recognition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7AEC7-1C16-4697-B5C5-6C2582D0F850}"/>
              </a:ext>
            </a:extLst>
          </p:cNvPr>
          <p:cNvSpPr txBox="1"/>
          <p:nvPr/>
        </p:nvSpPr>
        <p:spPr>
          <a:xfrm>
            <a:off x="404609" y="1339700"/>
            <a:ext cx="85799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추가 연구</a:t>
            </a:r>
            <a:endParaRPr lang="en-US" altLang="ko-KR" sz="2000" b="1"/>
          </a:p>
          <a:p>
            <a:endParaRPr lang="en-US" altLang="ko-KR" sz="1600"/>
          </a:p>
          <a:p>
            <a:r>
              <a:rPr lang="ko-KR" altLang="en-US" sz="1600"/>
              <a:t>학습 데이터 분량을 </a:t>
            </a:r>
            <a:r>
              <a:rPr lang="en-US" altLang="ko-KR" sz="1600"/>
              <a:t>2</a:t>
            </a:r>
            <a:r>
              <a:rPr lang="ko-KR" altLang="en-US" sz="1600"/>
              <a:t>배</a:t>
            </a:r>
            <a:r>
              <a:rPr lang="en-US" altLang="ko-KR" sz="1600"/>
              <a:t>(24</a:t>
            </a:r>
            <a:r>
              <a:rPr lang="ko-KR" altLang="en-US" sz="1600"/>
              <a:t>시간 </a:t>
            </a:r>
            <a:r>
              <a:rPr lang="en-US" altLang="ko-KR" sz="1600">
                <a:sym typeface="Wingdings" panose="05000000000000000000" pitchFamily="2" charset="2"/>
              </a:rPr>
              <a:t> 48</a:t>
            </a:r>
            <a:r>
              <a:rPr lang="ko-KR" altLang="en-US" sz="1600">
                <a:sym typeface="Wingdings" panose="05000000000000000000" pitchFamily="2" charset="2"/>
              </a:rPr>
              <a:t>시간</a:t>
            </a:r>
            <a:r>
              <a:rPr lang="en-US" altLang="ko-KR" sz="1600">
                <a:sym typeface="Wingdings" panose="05000000000000000000" pitchFamily="2" charset="2"/>
              </a:rPr>
              <a:t>)</a:t>
            </a:r>
            <a:r>
              <a:rPr lang="ko-KR" altLang="en-US" sz="1600">
                <a:sym typeface="Wingdings" panose="05000000000000000000" pitchFamily="2" charset="2"/>
              </a:rPr>
              <a:t>로 증가 시켜 본 연구도 있음</a:t>
            </a:r>
            <a:endParaRPr lang="en-US" altLang="ko-KR" sz="1600">
              <a:sym typeface="Wingdings" panose="05000000000000000000" pitchFamily="2" charset="2"/>
            </a:endParaRPr>
          </a:p>
          <a:p>
            <a:r>
              <a:rPr lang="ko-KR" altLang="en-US" sz="1600"/>
              <a:t>선수학습</a:t>
            </a:r>
            <a:r>
              <a:rPr lang="en-US" altLang="ko-KR" sz="1600"/>
              <a:t>(pre-training)</a:t>
            </a:r>
            <a:r>
              <a:rPr lang="ko-KR" altLang="en-US" sz="1600"/>
              <a:t>은 </a:t>
            </a:r>
            <a:r>
              <a:rPr lang="en-US" altLang="ko-KR" sz="1600"/>
              <a:t>DBN-DNN</a:t>
            </a:r>
            <a:r>
              <a:rPr lang="ko-KR" altLang="en-US" sz="1600"/>
              <a:t>모델을 학습하는데 효과가 있었음</a:t>
            </a:r>
            <a:endParaRPr lang="en-US" altLang="ko-KR" sz="1600"/>
          </a:p>
          <a:p>
            <a:r>
              <a:rPr lang="ko-KR" altLang="en-US" sz="1600"/>
              <a:t>레이블이 없는 데이터의 양을 증가시켰을 때는 정확도가 증가하지 않았음</a:t>
            </a:r>
            <a:endParaRPr lang="en-US" altLang="ko-KR" sz="1600"/>
          </a:p>
          <a:p>
            <a:r>
              <a:rPr lang="ko-KR" altLang="en-US" sz="1600"/>
              <a:t>레이블이 있는 데이터로 </a:t>
            </a:r>
            <a:r>
              <a:rPr lang="en-US" altLang="ko-KR" sz="1600"/>
              <a:t>fine-tuning </a:t>
            </a:r>
            <a:r>
              <a:rPr lang="ko-KR" altLang="en-US" sz="1600"/>
              <a:t>학습을 시킨 경우 </a:t>
            </a:r>
            <a:r>
              <a:rPr lang="en-US" altLang="ko-KR" sz="1600"/>
              <a:t>DNN-HMM</a:t>
            </a:r>
            <a:r>
              <a:rPr lang="ko-KR" altLang="en-US" sz="1600"/>
              <a:t>에서 유의미한 성능 향상</a:t>
            </a:r>
            <a:endParaRPr lang="en-US" altLang="ko-KR" sz="1600"/>
          </a:p>
          <a:p>
            <a:r>
              <a:rPr lang="en-US" altLang="ko-KR" sz="1600"/>
              <a:t> ※ </a:t>
            </a:r>
            <a:r>
              <a:rPr lang="ko-KR" altLang="en-US" sz="1600"/>
              <a:t>정확도</a:t>
            </a:r>
            <a:r>
              <a:rPr lang="en-US" altLang="ko-KR" sz="1600"/>
              <a:t>(accuracy)</a:t>
            </a:r>
            <a:r>
              <a:rPr lang="ko-KR" altLang="en-US" sz="1600"/>
              <a:t> </a:t>
            </a:r>
            <a:r>
              <a:rPr lang="en-US" altLang="ko-KR" sz="1600"/>
              <a:t>69.6%</a:t>
            </a:r>
            <a:r>
              <a:rPr lang="ko-KR" altLang="en-US" sz="1600"/>
              <a:t> </a:t>
            </a:r>
            <a:r>
              <a:rPr lang="en-US" altLang="ko-KR" sz="1600">
                <a:sym typeface="Wingdings" panose="05000000000000000000" pitchFamily="2" charset="2"/>
              </a:rPr>
              <a:t></a:t>
            </a:r>
            <a:r>
              <a:rPr lang="ko-KR" altLang="en-US" sz="1600">
                <a:sym typeface="Wingdings" panose="05000000000000000000" pitchFamily="2" charset="2"/>
              </a:rPr>
              <a:t> </a:t>
            </a:r>
            <a:r>
              <a:rPr lang="en-US" altLang="ko-KR" sz="1600">
                <a:sym typeface="Wingdings" panose="05000000000000000000" pitchFamily="2" charset="2"/>
              </a:rPr>
              <a:t>71.7%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73578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62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B.	</a:t>
            </a:r>
            <a:r>
              <a:rPr lang="en-US" altLang="ko-KR" sz="2400" spc="-150"/>
              <a:t>Switchboard Speech Recognition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20E1-78A6-40FB-985D-1B93295007D0}"/>
              </a:ext>
            </a:extLst>
          </p:cNvPr>
          <p:cNvSpPr txBox="1"/>
          <p:nvPr/>
        </p:nvSpPr>
        <p:spPr>
          <a:xfrm>
            <a:off x="404609" y="1339700"/>
            <a:ext cx="8579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데이터 개요</a:t>
            </a:r>
            <a:endParaRPr lang="en-US" altLang="ko-KR" sz="2000" b="1"/>
          </a:p>
          <a:p>
            <a:endParaRPr lang="en-US" altLang="ko-KR" sz="1600"/>
          </a:p>
          <a:p>
            <a:r>
              <a:rPr lang="en-US" altLang="ko-KR" sz="1600"/>
              <a:t>309</a:t>
            </a:r>
            <a:r>
              <a:rPr lang="ko-KR" altLang="en-US" sz="1600"/>
              <a:t>시간 분량의 </a:t>
            </a:r>
            <a:r>
              <a:rPr lang="en-US" altLang="ko-KR" sz="1600"/>
              <a:t>Switchboard </a:t>
            </a:r>
            <a:r>
              <a:rPr lang="ko-KR" altLang="en-US" sz="1600"/>
              <a:t>음성 데이터</a:t>
            </a:r>
            <a:endParaRPr lang="en-US" altLang="ko-KR" sz="1600"/>
          </a:p>
          <a:p>
            <a:r>
              <a:rPr lang="ko-KR" altLang="en-US" sz="1600"/>
              <a:t>화자 독립 단어간 </a:t>
            </a:r>
            <a:r>
              <a:rPr lang="en-US" altLang="ko-KR" sz="1600"/>
              <a:t>triphone</a:t>
            </a:r>
            <a:r>
              <a:rPr lang="ko-KR" altLang="en-US" sz="1600"/>
              <a:t> 생성에 </a:t>
            </a:r>
            <a:r>
              <a:rPr lang="en-US" altLang="ko-KR" sz="1600"/>
              <a:t>3</a:t>
            </a:r>
            <a:r>
              <a:rPr lang="ko-KR" altLang="en-US" sz="1600"/>
              <a:t>상 </a:t>
            </a:r>
            <a:r>
              <a:rPr lang="en-US" altLang="ko-KR" sz="1600"/>
              <a:t>topology</a:t>
            </a:r>
            <a:r>
              <a:rPr lang="ko-KR" altLang="en-US" sz="1600"/>
              <a:t>와 연관된 </a:t>
            </a:r>
            <a:r>
              <a:rPr lang="en-US" altLang="ko-KR" sz="1600"/>
              <a:t>9304</a:t>
            </a:r>
            <a:r>
              <a:rPr lang="ko-KR" altLang="en-US" sz="1600"/>
              <a:t>개의 </a:t>
            </a:r>
            <a:r>
              <a:rPr lang="en-US" altLang="ko-KR" sz="1600"/>
              <a:t>HMM </a:t>
            </a:r>
            <a:r>
              <a:rPr lang="ko-KR" altLang="en-US" sz="1600"/>
              <a:t>상태가 사용</a:t>
            </a:r>
            <a:endParaRPr lang="en-US" altLang="ko-KR" sz="1600"/>
          </a:p>
          <a:p>
            <a:r>
              <a:rPr lang="en-US" altLang="ko-KR" sz="1600"/>
              <a:t>HLDA(heteroscedastic linear discriminant analysis)</a:t>
            </a:r>
            <a:r>
              <a:rPr lang="ko-KR" altLang="en-US" sz="1600"/>
              <a:t>를 사용하여 </a:t>
            </a:r>
            <a:r>
              <a:rPr lang="en-US" altLang="ko-KR" sz="1600"/>
              <a:t>39</a:t>
            </a:r>
            <a:r>
              <a:rPr lang="ko-KR" altLang="en-US" sz="1600"/>
              <a:t>차원의 데이터를 </a:t>
            </a:r>
            <a:endParaRPr lang="en-US" altLang="ko-KR" sz="1600"/>
          </a:p>
          <a:p>
            <a:r>
              <a:rPr lang="en-US" altLang="ko-KR" sz="1600"/>
              <a:t>13</a:t>
            </a:r>
            <a:r>
              <a:rPr lang="ko-KR" altLang="en-US" sz="1600"/>
              <a:t>차원의 </a:t>
            </a:r>
            <a:r>
              <a:rPr lang="en-US" altLang="ko-KR" sz="1600"/>
              <a:t>PLP</a:t>
            </a:r>
            <a:r>
              <a:rPr lang="ko-KR" altLang="en-US" sz="1600"/>
              <a:t>로 추출</a:t>
            </a:r>
            <a:r>
              <a:rPr lang="en-US" altLang="ko-KR" sz="1600"/>
              <a:t>. </a:t>
            </a:r>
            <a:r>
              <a:rPr lang="ko-KR" altLang="en-US" sz="1600"/>
              <a:t>그리고 평균</a:t>
            </a:r>
            <a:r>
              <a:rPr lang="en-US" altLang="ko-KR" sz="1600"/>
              <a:t>-</a:t>
            </a:r>
            <a:r>
              <a:rPr lang="ko-KR" altLang="en-US" sz="1600"/>
              <a:t>분산으로 정규화</a:t>
            </a:r>
            <a:endParaRPr lang="en-US" altLang="ko-KR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43D8B-CFF9-4492-86BB-564E4A865FEE}"/>
              </a:ext>
            </a:extLst>
          </p:cNvPr>
          <p:cNvSpPr txBox="1"/>
          <p:nvPr/>
        </p:nvSpPr>
        <p:spPr>
          <a:xfrm>
            <a:off x="404609" y="4942583"/>
            <a:ext cx="85799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모델</a:t>
            </a:r>
            <a:endParaRPr lang="en-US" altLang="ko-KR" sz="2000" b="1"/>
          </a:p>
          <a:p>
            <a:endParaRPr lang="en-US" altLang="ko-KR" sz="1600"/>
          </a:p>
          <a:p>
            <a:r>
              <a:rPr lang="en-US" altLang="ko-KR" sz="1600"/>
              <a:t>4634</a:t>
            </a:r>
            <a:r>
              <a:rPr lang="ko-KR" altLang="en-US" sz="1600"/>
              <a:t>개의 유닛이 있는 </a:t>
            </a:r>
            <a:r>
              <a:rPr lang="en-US" altLang="ko-KR" sz="1600"/>
              <a:t>1</a:t>
            </a:r>
            <a:r>
              <a:rPr lang="ko-KR" altLang="en-US" sz="1600"/>
              <a:t>개의 은릭레이어 구조의 </a:t>
            </a:r>
            <a:r>
              <a:rPr lang="en-US" altLang="ko-KR" sz="1600"/>
              <a:t>NN</a:t>
            </a:r>
            <a:r>
              <a:rPr lang="ko-KR" altLang="en-US" sz="1600"/>
              <a:t>모델 사용</a:t>
            </a:r>
            <a:endParaRPr lang="en-US" altLang="ko-KR" sz="1600"/>
          </a:p>
          <a:p>
            <a:r>
              <a:rPr lang="ko-KR" altLang="en-US" sz="1600"/>
              <a:t>각 레이어에 </a:t>
            </a:r>
            <a:r>
              <a:rPr lang="en-US" altLang="ko-KR" sz="1600"/>
              <a:t>2048</a:t>
            </a:r>
            <a:r>
              <a:rPr lang="ko-KR" altLang="en-US" sz="1600"/>
              <a:t>개의 유닛이 있는 </a:t>
            </a:r>
            <a:r>
              <a:rPr lang="en-US" altLang="ko-KR" sz="1600"/>
              <a:t>7</a:t>
            </a:r>
            <a:r>
              <a:rPr lang="ko-KR" altLang="en-US" sz="1600"/>
              <a:t>개의 은닉 레이어 구조의 </a:t>
            </a:r>
            <a:r>
              <a:rPr lang="en-US" altLang="ko-KR" sz="1600"/>
              <a:t>DBN-DNN</a:t>
            </a:r>
            <a:r>
              <a:rPr lang="ko-KR" altLang="en-US" sz="1600"/>
              <a:t>모델 사용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225AC-F426-495A-B963-3A87412F411F}"/>
              </a:ext>
            </a:extLst>
          </p:cNvPr>
          <p:cNvSpPr txBox="1"/>
          <p:nvPr/>
        </p:nvSpPr>
        <p:spPr>
          <a:xfrm>
            <a:off x="397516" y="3097615"/>
            <a:ext cx="8579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성능</a:t>
            </a:r>
            <a:endParaRPr lang="en-US" altLang="ko-KR" sz="2000" b="1"/>
          </a:p>
          <a:p>
            <a:endParaRPr lang="en-US" altLang="ko-KR" sz="1600"/>
          </a:p>
          <a:p>
            <a:r>
              <a:rPr lang="ko-KR" altLang="en-US" sz="1600"/>
              <a:t>기준이 되는 </a:t>
            </a:r>
            <a:r>
              <a:rPr lang="en-US" altLang="ko-KR" sz="1600"/>
              <a:t>GMM-HMM</a:t>
            </a:r>
            <a:r>
              <a:rPr lang="ko-KR" altLang="en-US" sz="1600"/>
              <a:t>의 경우 </a:t>
            </a:r>
            <a:r>
              <a:rPr lang="en-US" altLang="ko-KR" sz="1600"/>
              <a:t>HMM </a:t>
            </a:r>
            <a:r>
              <a:rPr lang="ko-KR" altLang="en-US" sz="1600"/>
              <a:t>상태당 </a:t>
            </a:r>
            <a:r>
              <a:rPr lang="en-US" altLang="ko-KR" sz="1600"/>
              <a:t>40</a:t>
            </a:r>
            <a:r>
              <a:rPr lang="ko-KR" altLang="en-US" sz="1600"/>
              <a:t>개의 가우시안 분포를 가지며 </a:t>
            </a:r>
            <a:r>
              <a:rPr lang="en-US" altLang="ko-KR" sz="1600"/>
              <a:t>ML(Maximum</a:t>
            </a:r>
          </a:p>
          <a:p>
            <a:r>
              <a:rPr lang="en-US" altLang="ko-KR" sz="1600"/>
              <a:t>Likelihood)</a:t>
            </a:r>
            <a:r>
              <a:rPr lang="ko-KR" altLang="en-US" sz="1600"/>
              <a:t>과 </a:t>
            </a:r>
            <a:r>
              <a:rPr lang="en-US" altLang="ko-KR" sz="1600"/>
              <a:t>BMMI(Boosted Maximum-mutual-information)</a:t>
            </a:r>
            <a:r>
              <a:rPr lang="ko-KR" altLang="en-US" sz="1600"/>
              <a:t>로 선행학습 실시</a:t>
            </a:r>
            <a:endParaRPr lang="en-US" altLang="ko-KR" sz="1600"/>
          </a:p>
          <a:p>
            <a:r>
              <a:rPr lang="en-US" altLang="ko-KR" sz="1600"/>
              <a:t>DNN</a:t>
            </a:r>
            <a:r>
              <a:rPr lang="ko-KR" altLang="en-US" sz="1600"/>
              <a:t>을 활용한 모델의 </a:t>
            </a:r>
            <a:r>
              <a:rPr lang="en-US" altLang="ko-KR" sz="1600"/>
              <a:t>WER(word-error rate)</a:t>
            </a:r>
            <a:r>
              <a:rPr lang="ko-KR" altLang="en-US" sz="1600"/>
              <a:t>은 </a:t>
            </a:r>
            <a:r>
              <a:rPr lang="en-US" altLang="ko-KR" sz="1600"/>
              <a:t>18.5%</a:t>
            </a:r>
            <a:r>
              <a:rPr lang="ko-KR" altLang="en-US" sz="1600"/>
              <a:t>로 </a:t>
            </a:r>
            <a:r>
              <a:rPr lang="en-US" altLang="ko-KR" sz="1600"/>
              <a:t>BMMI</a:t>
            </a:r>
            <a:r>
              <a:rPr lang="ko-KR" altLang="en-US" sz="1600"/>
              <a:t>로 학습된 </a:t>
            </a:r>
            <a:r>
              <a:rPr lang="en-US" altLang="ko-KR" sz="1600"/>
              <a:t>GMM-HMM</a:t>
            </a:r>
            <a:r>
              <a:rPr lang="ko-KR" altLang="en-US" sz="1600"/>
              <a:t>모델의</a:t>
            </a:r>
            <a:endParaRPr lang="en-US" altLang="ko-KR" sz="1600"/>
          </a:p>
          <a:p>
            <a:r>
              <a:rPr lang="en-US" altLang="ko-KR" sz="1600"/>
              <a:t>WER(27.4%) </a:t>
            </a:r>
            <a:r>
              <a:rPr lang="ko-KR" altLang="en-US" sz="1600"/>
              <a:t>보다 약 </a:t>
            </a:r>
            <a:r>
              <a:rPr lang="en-US" altLang="ko-KR" sz="1600"/>
              <a:t>33% </a:t>
            </a:r>
            <a:r>
              <a:rPr lang="ko-KR" altLang="en-US" sz="1600"/>
              <a:t>낮게 나왔다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38990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779785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462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B.	</a:t>
            </a:r>
            <a:r>
              <a:rPr lang="en-US" altLang="ko-KR" sz="2400" spc="-150"/>
              <a:t>Switchboard Speech Recognition task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8A8AC5-205C-416A-98B0-E54B6622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0" y="1706863"/>
            <a:ext cx="7210661" cy="3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3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A05A9C7-9BCF-4CD2-B008-1A450310C4D9}"/>
              </a:ext>
            </a:extLst>
          </p:cNvPr>
          <p:cNvGrpSpPr/>
          <p:nvPr/>
        </p:nvGrpSpPr>
        <p:grpSpPr>
          <a:xfrm>
            <a:off x="3477897" y="393816"/>
            <a:ext cx="2188205" cy="2185171"/>
            <a:chOff x="3477897" y="1479666"/>
            <a:chExt cx="2188205" cy="21851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3FF1D4-C5E6-492A-9336-BC4D58F5F085}"/>
                </a:ext>
              </a:extLst>
            </p:cNvPr>
            <p:cNvGrpSpPr/>
            <p:nvPr/>
          </p:nvGrpSpPr>
          <p:grpSpPr>
            <a:xfrm>
              <a:off x="3477897" y="1479666"/>
              <a:ext cx="2188205" cy="2185171"/>
              <a:chOff x="3477897" y="1736841"/>
              <a:chExt cx="2188205" cy="2185171"/>
            </a:xfrm>
          </p:grpSpPr>
          <p:pic>
            <p:nvPicPr>
              <p:cNvPr id="6" name="Picture 2" descr="android oreo에 대한 이미지 검색결과">
                <a:extLst>
                  <a:ext uri="{FF2B5EF4-FFF2-40B4-BE49-F238E27FC236}">
                    <a16:creationId xmlns:a16="http://schemas.microsoft.com/office/drawing/2014/main" id="{FAB951D4-F898-4EDB-A68F-D208C7789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897" y="1736841"/>
                <a:ext cx="2188205" cy="2185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21521E6-E8CB-4D0F-9C6B-8D8907C25D2D}"/>
                  </a:ext>
                </a:extLst>
              </p:cNvPr>
              <p:cNvSpPr/>
              <p:nvPr/>
            </p:nvSpPr>
            <p:spPr>
              <a:xfrm>
                <a:off x="4128773" y="2572387"/>
                <a:ext cx="886450" cy="5140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54AD9-111C-4ADF-A87C-317ABF0124D8}"/>
                </a:ext>
              </a:extLst>
            </p:cNvPr>
            <p:cNvSpPr txBox="1"/>
            <p:nvPr/>
          </p:nvSpPr>
          <p:spPr>
            <a:xfrm>
              <a:off x="4297574" y="2330434"/>
              <a:ext cx="537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Ⅰ</a:t>
              </a:r>
              <a:endParaRPr lang="ko-KR" altLang="en-US" sz="2800" b="1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EAF62D-DBEC-4E58-A7F0-3C5D71CF73A7}"/>
              </a:ext>
            </a:extLst>
          </p:cNvPr>
          <p:cNvSpPr txBox="1"/>
          <p:nvPr/>
        </p:nvSpPr>
        <p:spPr>
          <a:xfrm>
            <a:off x="-18102" y="2820628"/>
            <a:ext cx="9192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90">
                <a:latin typeface="+mj-ea"/>
                <a:ea typeface="+mj-ea"/>
              </a:rPr>
              <a:t>Other Ways of Using Deep Neural Networks</a:t>
            </a:r>
          </a:p>
          <a:p>
            <a:pPr algn="ctr"/>
            <a:r>
              <a:rPr lang="en-US" altLang="ko-KR" sz="3600" b="1" spc="-190">
                <a:latin typeface="+mj-ea"/>
                <a:ea typeface="+mj-ea"/>
              </a:rPr>
              <a:t>for Speech Recognition</a:t>
            </a:r>
            <a:endParaRPr lang="ko-KR" altLang="en-US" sz="3600" b="1" spc="-19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FDE30-DEB3-49CB-8068-C3EFED2ABF5B}"/>
              </a:ext>
            </a:extLst>
          </p:cNvPr>
          <p:cNvSpPr/>
          <p:nvPr/>
        </p:nvSpPr>
        <p:spPr>
          <a:xfrm>
            <a:off x="918949" y="4157186"/>
            <a:ext cx="736325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A.	Using DBN-DNNs to provide input features for GMM-HMM systems</a:t>
            </a:r>
          </a:p>
          <a:p>
            <a:r>
              <a:rPr lang="en-US" altLang="ko-KR"/>
              <a:t>B.	Using DNNs to estimate articulatory features </a:t>
            </a:r>
            <a:br>
              <a:rPr lang="en-US" altLang="ko-KR"/>
            </a:br>
            <a:r>
              <a:rPr lang="en-US" altLang="ko-KR"/>
              <a:t>         for detection-based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754524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A05A9C7-9BCF-4CD2-B008-1A450310C4D9}"/>
              </a:ext>
            </a:extLst>
          </p:cNvPr>
          <p:cNvGrpSpPr/>
          <p:nvPr/>
        </p:nvGrpSpPr>
        <p:grpSpPr>
          <a:xfrm>
            <a:off x="3477897" y="393816"/>
            <a:ext cx="2188205" cy="2185171"/>
            <a:chOff x="3477897" y="1479666"/>
            <a:chExt cx="2188205" cy="218517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3FF1D4-C5E6-492A-9336-BC4D58F5F085}"/>
                </a:ext>
              </a:extLst>
            </p:cNvPr>
            <p:cNvGrpSpPr/>
            <p:nvPr/>
          </p:nvGrpSpPr>
          <p:grpSpPr>
            <a:xfrm>
              <a:off x="3477897" y="1479666"/>
              <a:ext cx="2188205" cy="2185171"/>
              <a:chOff x="3477897" y="1736841"/>
              <a:chExt cx="2188205" cy="2185171"/>
            </a:xfrm>
          </p:grpSpPr>
          <p:pic>
            <p:nvPicPr>
              <p:cNvPr id="6" name="Picture 2" descr="android oreo에 대한 이미지 검색결과">
                <a:extLst>
                  <a:ext uri="{FF2B5EF4-FFF2-40B4-BE49-F238E27FC236}">
                    <a16:creationId xmlns:a16="http://schemas.microsoft.com/office/drawing/2014/main" id="{FAB951D4-F898-4EDB-A68F-D208C77896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897" y="1736841"/>
                <a:ext cx="2188205" cy="2185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321521E6-E8CB-4D0F-9C6B-8D8907C25D2D}"/>
                  </a:ext>
                </a:extLst>
              </p:cNvPr>
              <p:cNvSpPr/>
              <p:nvPr/>
            </p:nvSpPr>
            <p:spPr>
              <a:xfrm>
                <a:off x="4128773" y="2572387"/>
                <a:ext cx="886450" cy="5140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54AD9-111C-4ADF-A87C-317ABF0124D8}"/>
                </a:ext>
              </a:extLst>
            </p:cNvPr>
            <p:cNvSpPr txBox="1"/>
            <p:nvPr/>
          </p:nvSpPr>
          <p:spPr>
            <a:xfrm>
              <a:off x="4297574" y="2330434"/>
              <a:ext cx="537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latin typeface="HY견고딕" panose="02030600000101010101" pitchFamily="18" charset="-127"/>
                  <a:ea typeface="HY견고딕" panose="02030600000101010101" pitchFamily="18" charset="-127"/>
                </a:rPr>
                <a:t>Ⅰ</a:t>
              </a:r>
              <a:endParaRPr lang="ko-KR" altLang="en-US" sz="2800" b="1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EAF62D-DBEC-4E58-A7F0-3C5D71CF73A7}"/>
              </a:ext>
            </a:extLst>
          </p:cNvPr>
          <p:cNvSpPr txBox="1"/>
          <p:nvPr/>
        </p:nvSpPr>
        <p:spPr>
          <a:xfrm>
            <a:off x="571834" y="3086100"/>
            <a:ext cx="8000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+mj-ea"/>
                <a:ea typeface="+mj-ea"/>
              </a:rPr>
              <a:t>Summary and Future Directions</a:t>
            </a:r>
            <a:endParaRPr lang="ko-KR" altLang="en-US" sz="4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157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E7BBEA-7CC7-4B79-B358-B8D90E3E3A10}"/>
              </a:ext>
            </a:extLst>
          </p:cNvPr>
          <p:cNvGrpSpPr/>
          <p:nvPr/>
        </p:nvGrpSpPr>
        <p:grpSpPr>
          <a:xfrm>
            <a:off x="4666286" y="1609725"/>
            <a:ext cx="3974393" cy="4133850"/>
            <a:chOff x="990600" y="2392850"/>
            <a:chExt cx="7040880" cy="3615267"/>
          </a:xfrm>
        </p:grpSpPr>
        <p:pic>
          <p:nvPicPr>
            <p:cNvPr id="3" name="Picture 2" descr="Time audio.jpg">
              <a:extLst>
                <a:ext uri="{FF2B5EF4-FFF2-40B4-BE49-F238E27FC236}">
                  <a16:creationId xmlns:a16="http://schemas.microsoft.com/office/drawing/2014/main" id="{83B176D5-7A2C-40E8-9420-242AB7239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92850"/>
              <a:ext cx="7040880" cy="361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ADFB13-4B37-4597-BFF3-14185A5A234E}"/>
                </a:ext>
              </a:extLst>
            </p:cNvPr>
            <p:cNvSpPr/>
            <p:nvPr/>
          </p:nvSpPr>
          <p:spPr>
            <a:xfrm>
              <a:off x="1928708" y="3389801"/>
              <a:ext cx="1041399" cy="2313517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C97939E-DCD7-44F3-B362-A6640DE937DA}"/>
                </a:ext>
              </a:extLst>
            </p:cNvPr>
            <p:cNvSpPr/>
            <p:nvPr/>
          </p:nvSpPr>
          <p:spPr>
            <a:xfrm>
              <a:off x="3387515" y="3389801"/>
              <a:ext cx="2241125" cy="2313517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11033A9-942F-457A-AD09-C83C407A6CDC}"/>
                </a:ext>
              </a:extLst>
            </p:cNvPr>
            <p:cNvSpPr/>
            <p:nvPr/>
          </p:nvSpPr>
          <p:spPr>
            <a:xfrm>
              <a:off x="6105315" y="3389801"/>
              <a:ext cx="818725" cy="2313517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DB9A38-3668-4652-9379-7D06511B0048}"/>
                </a:ext>
              </a:extLst>
            </p:cNvPr>
            <p:cNvSpPr/>
            <p:nvPr/>
          </p:nvSpPr>
          <p:spPr>
            <a:xfrm>
              <a:off x="2721913" y="2690263"/>
              <a:ext cx="3827687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인식구간 추출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AB70CC3-02EE-4798-9063-C28F855CD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422048"/>
              </p:ext>
            </p:extLst>
          </p:nvPr>
        </p:nvGraphicFramePr>
        <p:xfrm>
          <a:off x="503321" y="1368366"/>
          <a:ext cx="7849987" cy="632951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2951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입력신호는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anti-aliasing filter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거친 후 디지털 신호로 변환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디지털 신호는 인식구간 추출을 하기 위해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EPD(EndPoint Detection)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66" name="Picture 2" descr="signal endpoint detection에 대한 이미지 검색결과">
            <a:extLst>
              <a:ext uri="{FF2B5EF4-FFF2-40B4-BE49-F238E27FC236}">
                <a16:creationId xmlns:a16="http://schemas.microsoft.com/office/drawing/2014/main" id="{638327DB-C30D-4410-92D1-B0E45968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4" y="2606405"/>
            <a:ext cx="3799331" cy="301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8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잡음 처리</a:t>
            </a:r>
          </a:p>
        </p:txBody>
      </p:sp>
      <p:pic>
        <p:nvPicPr>
          <p:cNvPr id="2050" name="Picture 2" descr="http://www.kunews.ac.kr/news/photo/200610/8783_4542_5515.jpg">
            <a:extLst>
              <a:ext uri="{FF2B5EF4-FFF2-40B4-BE49-F238E27FC236}">
                <a16:creationId xmlns:a16="http://schemas.microsoft.com/office/drawing/2014/main" id="{03A1BCE6-9260-46F7-B29E-A5BBDDF8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029" y="1772977"/>
            <a:ext cx="5905942" cy="40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3CB8A0-68DB-4D3C-BC0D-6958D87A83A2}"/>
              </a:ext>
            </a:extLst>
          </p:cNvPr>
          <p:cNvSpPr/>
          <p:nvPr/>
        </p:nvSpPr>
        <p:spPr>
          <a:xfrm>
            <a:off x="3200400" y="583964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/>
              <a:t>http://www.kunews.ac.kr/news/quickViewArticleView.html?idxno=8783</a:t>
            </a:r>
          </a:p>
        </p:txBody>
      </p:sp>
    </p:spTree>
    <p:extLst>
      <p:ext uri="{BB962C8B-B14F-4D97-AF65-F5344CB8AC3E}">
        <p14:creationId xmlns:p14="http://schemas.microsoft.com/office/powerpoint/2010/main" val="319705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B783B-08F4-4EFB-9265-3EC0BE827F3E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BCC8C7CC-AA45-483A-BFF1-599E5F0EA42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637464-37E3-4D2F-88E0-4FD51C0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23F84E-1893-4321-8029-08A433FF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C953E-77EA-4D4C-A3C5-5DF057B18BD4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스펙토그램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(spectrogram)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C3A5AA-653D-4036-80D0-637B5222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5449EDC-D92C-4F5A-9FBD-241B56A42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91871"/>
              </p:ext>
            </p:extLst>
          </p:nvPr>
        </p:nvGraphicFramePr>
        <p:xfrm>
          <a:off x="503321" y="1758891"/>
          <a:ext cx="7849987" cy="1251009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1009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소리나 파동을 시각화하여 파악하기 위한 도구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파형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(waveform)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스펙트럼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(spectrum)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특징이 조합되어 있다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시간축과 주파수 축의 변화에 따라 진폭의 차이를 인쇄 농도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표시 색상의 차이로 나타냄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※ x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(time), y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주파수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(frequency), z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(intensity)</a:t>
                      </a: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</a:t>
                      </a:r>
                      <a:r>
                        <a:rPr lang="ko-KR" altLang="en-US" sz="1200"/>
                        <a:t>스펙트로그램 에서 에너지 정점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피크</a:t>
                      </a:r>
                      <a:r>
                        <a:rPr lang="en-US" altLang="ko-KR" sz="1200"/>
                        <a:t>)</a:t>
                      </a:r>
                      <a:r>
                        <a:rPr lang="ko-KR" altLang="en-US" sz="1200"/>
                        <a:t>에 해당하는 부분을 포먼트</a:t>
                      </a:r>
                      <a:r>
                        <a:rPr lang="en-US" altLang="ko-KR" sz="1200"/>
                        <a:t>(formant)</a:t>
                      </a:r>
                      <a:r>
                        <a:rPr lang="ko-KR" altLang="en-US" sz="1200"/>
                        <a:t>라고 함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2" name="Picture 2" descr="파일:external/upload.wikimedia.org/Spectrogram-19thC.png">
            <a:extLst>
              <a:ext uri="{FF2B5EF4-FFF2-40B4-BE49-F238E27FC236}">
                <a16:creationId xmlns:a16="http://schemas.microsoft.com/office/drawing/2014/main" id="{F3831F64-3F8D-4D12-9D8E-A6AC7B2E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219480"/>
            <a:ext cx="61341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98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E19795-A072-4508-BAD0-9EB43EF16100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ndroid oreo에 대한 이미지 검색결과">
            <a:extLst>
              <a:ext uri="{FF2B5EF4-FFF2-40B4-BE49-F238E27FC236}">
                <a16:creationId xmlns:a16="http://schemas.microsoft.com/office/drawing/2014/main" id="{56DBBEE2-F728-4B01-884F-1EE91D29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CC092-FC65-4FA0-B8BB-2B7F26499613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B783B-08F4-4EFB-9265-3EC0BE827F3E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BCC8C7CC-AA45-483A-BFF1-599E5F0EA42B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637464-37E3-4D2F-88E0-4FD51C025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23F84E-1893-4321-8029-08A433FF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C953E-77EA-4D4C-A3C5-5DF057B18BD4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스펙트로그램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(spectrogram)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생성 방법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C3A5AA-653D-4036-80D0-637B5222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pic>
        <p:nvPicPr>
          <p:cNvPr id="7170" name="Picture 2" descr="https://qph.ec.quoracdn.net/main-qimg-163b4bd01ac646a9218912829b2fa9d3">
            <a:extLst>
              <a:ext uri="{FF2B5EF4-FFF2-40B4-BE49-F238E27FC236}">
                <a16:creationId xmlns:a16="http://schemas.microsoft.com/office/drawing/2014/main" id="{EFC0EFBB-3805-4D3C-90FC-A2414B87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909888"/>
            <a:ext cx="45910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15D8A27-9206-4CAD-90E5-348DE1E09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46051"/>
              </p:ext>
            </p:extLst>
          </p:nvPr>
        </p:nvGraphicFramePr>
        <p:xfrm>
          <a:off x="503321" y="1758892"/>
          <a:ext cx="7849987" cy="841434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1434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음성 신호의 스팩트럼을 시계 반대 방향으로 돌려 주파수 축과 진폭 축을 바꿈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스펙트럼 정보에서 진폭 값이 높은 언덕 부분은 밝게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낮은 골 부분은 어둡게 표시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arenR"/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번을 연속으로 표기하면 스펙트로그램이 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14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file24.uf.tistory.com/image/2305273A5454CB71053893">
            <a:extLst>
              <a:ext uri="{FF2B5EF4-FFF2-40B4-BE49-F238E27FC236}">
                <a16:creationId xmlns:a16="http://schemas.microsoft.com/office/drawing/2014/main" id="{7D7AD70B-BF28-4FB5-87DA-5F1C991FE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261251"/>
            <a:ext cx="6877051" cy="42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C96834A-EFBF-4761-9DFF-DD6A8534DAC5}"/>
              </a:ext>
            </a:extLst>
          </p:cNvPr>
          <p:cNvGrpSpPr/>
          <p:nvPr/>
        </p:nvGrpSpPr>
        <p:grpSpPr>
          <a:xfrm>
            <a:off x="323689" y="1256534"/>
            <a:ext cx="8496622" cy="376429"/>
            <a:chOff x="704528" y="1484784"/>
            <a:chExt cx="8496622" cy="376429"/>
          </a:xfrm>
        </p:grpSpPr>
        <p:sp>
          <p:nvSpPr>
            <p:cNvPr id="7" name="모서리가 둥근 직사각형 70">
              <a:extLst>
                <a:ext uri="{FF2B5EF4-FFF2-40B4-BE49-F238E27FC236}">
                  <a16:creationId xmlns:a16="http://schemas.microsoft.com/office/drawing/2014/main" id="{12EBF94D-5B56-434E-9561-C9CFDD6CEB1E}"/>
                </a:ext>
              </a:extLst>
            </p:cNvPr>
            <p:cNvSpPr/>
            <p:nvPr/>
          </p:nvSpPr>
          <p:spPr>
            <a:xfrm>
              <a:off x="772265" y="1530018"/>
              <a:ext cx="8428884" cy="327179"/>
            </a:xfrm>
            <a:custGeom>
              <a:avLst/>
              <a:gdLst/>
              <a:ahLst/>
              <a:cxnLst/>
              <a:rect l="l" t="t" r="r" b="b"/>
              <a:pathLst>
                <a:path w="8428884" h="327179">
                  <a:moveTo>
                    <a:pt x="0" y="0"/>
                  </a:moveTo>
                  <a:lnTo>
                    <a:pt x="8428884" y="0"/>
                  </a:lnTo>
                  <a:lnTo>
                    <a:pt x="8428884" y="16692"/>
                  </a:lnTo>
                  <a:lnTo>
                    <a:pt x="8050656" y="327179"/>
                  </a:lnTo>
                  <a:lnTo>
                    <a:pt x="0" y="327179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38100" dist="12700" dir="2700000" algn="tl" rotWithShape="0">
                <a:prstClr val="black">
                  <a:alpha val="2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"/>
                <a:ea typeface="맑은 고딕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130EE10-4B18-4F38-9D57-85743AE0F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H="1">
              <a:off x="8796167" y="1455552"/>
              <a:ext cx="342963" cy="467003"/>
            </a:xfrm>
            <a:prstGeom prst="rect">
              <a:avLst/>
            </a:prstGeom>
            <a:effectLst>
              <a:outerShdw blurRad="25400" dist="12700" dir="13500000" algn="br" rotWithShape="0">
                <a:prstClr val="black">
                  <a:alpha val="17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607187A-5264-4BEA-A620-725A51460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8064A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4912" y1="13962" x2="98246" y2="16981"/>
                          <a14:foregroundMark x1="62719" y1="1887" x2="29825" y2="3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28" y="1484784"/>
              <a:ext cx="373217" cy="376429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6D3F84-F165-4276-AA63-4B0B7CAC862B}"/>
                </a:ext>
              </a:extLst>
            </p:cNvPr>
            <p:cNvSpPr txBox="1"/>
            <p:nvPr/>
          </p:nvSpPr>
          <p:spPr>
            <a:xfrm>
              <a:off x="1064568" y="1534033"/>
              <a:ext cx="6192688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600" spc="-100">
                  <a:gradFill flip="none" rotWithShape="1">
                    <a:gsLst>
                      <a:gs pos="92917">
                        <a:srgbClr val="033461">
                          <a:lumMod val="90000"/>
                          <a:lumOff val="10000"/>
                        </a:srgbClr>
                      </a:gs>
                      <a:gs pos="80833">
                        <a:srgbClr val="033461">
                          <a:lumMod val="90000"/>
                          <a:lumOff val="10000"/>
                        </a:srgbClr>
                      </a:gs>
                    </a:gsLst>
                    <a:lin ang="16200000" scaled="1"/>
                    <a:tileRect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스펙토그램</a:t>
              </a:r>
              <a:r>
                <a:rPr kumimoji="0" lang="en-US" altLang="ko-KR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(spectrogram) </a:t>
              </a:r>
              <a:r>
                <a:rPr kumimoji="0" lang="ko-KR" altLang="en-US" sz="1500" b="1" i="0" u="none" strike="noStrike" kern="0" cap="none" spc="-60" normalizeH="0" baseline="0" noProof="0">
                  <a:ln>
                    <a:noFill/>
                  </a:ln>
                  <a:gradFill>
                    <a:gsLst>
                      <a:gs pos="57500">
                        <a:srgbClr val="C64802"/>
                      </a:gs>
                      <a:gs pos="45000">
                        <a:srgbClr val="C64802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t"/>
                  <a:ea typeface="맑은 고딕" panose="020B0503020000020004" pitchFamily="50" charset="-127"/>
                </a:rPr>
                <a:t>예시</a:t>
              </a:r>
              <a:endParaRPr kumimoji="0" lang="ko-KR" altLang="en-US" sz="1500" b="1" i="0" u="none" strike="noStrike" kern="0" cap="none" spc="-60" normalizeH="0" baseline="0" noProof="0" dirty="0">
                <a:ln>
                  <a:noFill/>
                </a:ln>
                <a:gradFill>
                  <a:gsLst>
                    <a:gs pos="57500">
                      <a:srgbClr val="C64802"/>
                    </a:gs>
                    <a:gs pos="45000">
                      <a:srgbClr val="C64802"/>
                    </a:gs>
                  </a:gsLst>
                  <a:lin ang="5400000" scaled="0"/>
                </a:gradFill>
                <a:effectLst/>
                <a:uLnTx/>
                <a:uFillTx/>
                <a:latin typeface="const"/>
                <a:ea typeface="맑은 고딕" panose="020B050302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4F0F35-334F-4129-956C-0F3E70BD3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649" y="1526352"/>
              <a:ext cx="219641" cy="219641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46E8B2-ECE9-41C9-B5D6-9D890E517BBA}"/>
              </a:ext>
            </a:extLst>
          </p:cNvPr>
          <p:cNvCxnSpPr>
            <a:cxnSpLocks/>
          </p:cNvCxnSpPr>
          <p:nvPr/>
        </p:nvCxnSpPr>
        <p:spPr>
          <a:xfrm>
            <a:off x="526995" y="849883"/>
            <a:ext cx="4108762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android oreo에 대한 이미지 검색결과">
            <a:extLst>
              <a:ext uri="{FF2B5EF4-FFF2-40B4-BE49-F238E27FC236}">
                <a16:creationId xmlns:a16="http://schemas.microsoft.com/office/drawing/2014/main" id="{F7B44F3F-3A27-47BC-A481-B749BCAC6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8" y="255018"/>
            <a:ext cx="633845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5CBFA4-AF64-437F-81A4-85BAC424BAC1}"/>
              </a:ext>
            </a:extLst>
          </p:cNvPr>
          <p:cNvSpPr txBox="1"/>
          <p:nvPr/>
        </p:nvSpPr>
        <p:spPr>
          <a:xfrm>
            <a:off x="990600" y="39049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인식부 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 추출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79D607B-1986-41FC-8953-6D37BE25C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0682"/>
              </p:ext>
            </p:extLst>
          </p:nvPr>
        </p:nvGraphicFramePr>
        <p:xfrm>
          <a:off x="503321" y="1758892"/>
          <a:ext cx="7849987" cy="376430"/>
        </p:xfrm>
        <a:graphic>
          <a:graphicData uri="http://schemas.openxmlformats.org/drawingml/2006/table">
            <a:tbl>
              <a:tblPr/>
              <a:tblGrid>
                <a:gridCol w="7849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430">
                <a:tc>
                  <a:txBody>
                    <a:bodyPr/>
                    <a:lstStyle/>
                    <a:p>
                      <a:pPr marL="294640" marR="0" indent="-29464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무손실에 가까운 음원의 스펙토그램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640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1582</TotalTime>
  <Words>2315</Words>
  <Application>Microsoft Office PowerPoint</Application>
  <PresentationFormat>화면 슬라이드 쇼(4:3)</PresentationFormat>
  <Paragraphs>363</Paragraphs>
  <Slides>47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3" baseType="lpstr">
      <vt:lpstr>const</vt:lpstr>
      <vt:lpstr>constan</vt:lpstr>
      <vt:lpstr>HY견고딕</vt:lpstr>
      <vt:lpstr>HY헤드라인M</vt:lpstr>
      <vt:lpstr>맑은 고딕</vt:lpstr>
      <vt:lpstr>Arial</vt:lpstr>
      <vt:lpstr>Arial Black</vt:lpstr>
      <vt:lpstr>Calibri</vt:lpstr>
      <vt:lpstr>Calibri Light</vt:lpstr>
      <vt:lpstr>Cambria Math</vt:lpstr>
      <vt:lpstr>Symbol</vt:lpstr>
      <vt:lpstr>Times New Roman</vt:lpstr>
      <vt:lpstr>Wingdings</vt:lpstr>
      <vt:lpstr>Wingdings 2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Encaion_gram</dc:creator>
  <cp:lastModifiedBy>Encaion_gram</cp:lastModifiedBy>
  <cp:revision>167</cp:revision>
  <dcterms:created xsi:type="dcterms:W3CDTF">2017-11-24T07:47:53Z</dcterms:created>
  <dcterms:modified xsi:type="dcterms:W3CDTF">2018-01-05T14:30:57Z</dcterms:modified>
</cp:coreProperties>
</file>